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72" y="-1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BFDCF-84F5-4739-AF95-70E0A1E4D8DB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59AD-15F6-40CE-A151-7EC77932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38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BFDCF-84F5-4739-AF95-70E0A1E4D8DB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59AD-15F6-40CE-A151-7EC77932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53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BFDCF-84F5-4739-AF95-70E0A1E4D8DB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59AD-15F6-40CE-A151-7EC77932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9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BFDCF-84F5-4739-AF95-70E0A1E4D8DB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59AD-15F6-40CE-A151-7EC77932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63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BFDCF-84F5-4739-AF95-70E0A1E4D8DB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59AD-15F6-40CE-A151-7EC77932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2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BFDCF-84F5-4739-AF95-70E0A1E4D8DB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59AD-15F6-40CE-A151-7EC77932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93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BFDCF-84F5-4739-AF95-70E0A1E4D8DB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59AD-15F6-40CE-A151-7EC77932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28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BFDCF-84F5-4739-AF95-70E0A1E4D8DB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59AD-15F6-40CE-A151-7EC77932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28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BFDCF-84F5-4739-AF95-70E0A1E4D8DB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59AD-15F6-40CE-A151-7EC77932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4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BFDCF-84F5-4739-AF95-70E0A1E4D8DB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59AD-15F6-40CE-A151-7EC77932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02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BFDCF-84F5-4739-AF95-70E0A1E4D8DB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59AD-15F6-40CE-A151-7EC77932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9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BFDCF-84F5-4739-AF95-70E0A1E4D8DB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359AD-15F6-40CE-A151-7EC77932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21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Sprint 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92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6037742" y="545326"/>
            <a:ext cx="3124913" cy="6184899"/>
            <a:chOff x="6271812" y="233464"/>
            <a:chExt cx="3124913" cy="6184899"/>
          </a:xfrm>
        </p:grpSpPr>
        <p:grpSp>
          <p:nvGrpSpPr>
            <p:cNvPr id="53" name="Group 52"/>
            <p:cNvGrpSpPr/>
            <p:nvPr/>
          </p:nvGrpSpPr>
          <p:grpSpPr>
            <a:xfrm>
              <a:off x="6271812" y="233464"/>
              <a:ext cx="3124913" cy="6184899"/>
              <a:chOff x="2839503" y="1"/>
              <a:chExt cx="3464995" cy="6857998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61" name="Rounded Rectangle 60"/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Rounded Rectangle 61"/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63" name="Rectangle 62"/>
                <p:cNvSpPr/>
                <p:nvPr userDrawn="1"/>
              </p:nvSpPr>
              <p:spPr>
                <a:xfrm>
                  <a:off x="3050294" y="482054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u="sng" dirty="0" smtClean="0">
                      <a:solidFill>
                        <a:prstClr val="white"/>
                      </a:solidFill>
                    </a:rPr>
                    <a:t>ANVIL</a:t>
                  </a:r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60" name="Rectangle 59"/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97244" y="5741835"/>
              <a:ext cx="254000" cy="241300"/>
            </a:xfrm>
            <a:prstGeom prst="rect">
              <a:avLst/>
            </a:prstGeom>
            <a:noFill/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8656546" y="5944567"/>
              <a:ext cx="186833" cy="1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headEnd type="triangle" w="med" len="med"/>
              <a:tailEnd type="none" w="med" len="med"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</p:cxnSp>
        <p:sp>
          <p:nvSpPr>
            <p:cNvPr id="56" name="Arc 55"/>
            <p:cNvSpPr/>
            <p:nvPr/>
          </p:nvSpPr>
          <p:spPr>
            <a:xfrm>
              <a:off x="8742067" y="5738209"/>
              <a:ext cx="206375" cy="206375"/>
            </a:xfrm>
            <a:prstGeom prst="arc">
              <a:avLst>
                <a:gd name="adj1" fmla="val 16200000"/>
                <a:gd name="adj2" fmla="val 5462488"/>
              </a:avLst>
            </a:prstGeom>
            <a:noFill/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Up Arrow 56"/>
            <p:cNvSpPr/>
            <p:nvPr/>
          </p:nvSpPr>
          <p:spPr>
            <a:xfrm>
              <a:off x="7721168" y="5741893"/>
              <a:ext cx="364346" cy="337394"/>
            </a:xfrm>
            <a:prstGeom prst="upArrow">
              <a:avLst>
                <a:gd name="adj1" fmla="val 81911"/>
                <a:gd name="adj2" fmla="val 38513"/>
              </a:avLst>
            </a:prstGeom>
            <a:noFill/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846324" y="5789940"/>
              <a:ext cx="254000" cy="2413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037" t="27203" r="64374" b="25361"/>
          <a:stretch/>
        </p:blipFill>
        <p:spPr>
          <a:xfrm>
            <a:off x="6241166" y="1620120"/>
            <a:ext cx="2730968" cy="1544583"/>
          </a:xfrm>
          <a:prstGeom prst="rect">
            <a:avLst/>
          </a:prstGeom>
        </p:spPr>
      </p:pic>
      <p:sp>
        <p:nvSpPr>
          <p:cNvPr id="82" name="Oval 81"/>
          <p:cNvSpPr/>
          <p:nvPr/>
        </p:nvSpPr>
        <p:spPr>
          <a:xfrm>
            <a:off x="6812166" y="2050784"/>
            <a:ext cx="141478" cy="14147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00" b="1" dirty="0" smtClean="0">
                <a:solidFill>
                  <a:schemeClr val="tx1"/>
                </a:solidFill>
                <a:latin typeface="Clarke Light" panose="00000500000000000000" pitchFamily="50" charset="0"/>
              </a:rPr>
              <a:t>0002</a:t>
            </a:r>
            <a:endParaRPr lang="en-US" sz="500" b="1" dirty="0">
              <a:solidFill>
                <a:schemeClr val="tx1"/>
              </a:solidFill>
              <a:latin typeface="Clarke Light" panose="00000500000000000000" pitchFamily="50" charset="0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2436544" y="545326"/>
            <a:ext cx="3124913" cy="6184899"/>
            <a:chOff x="6271812" y="233464"/>
            <a:chExt cx="3124913" cy="6184899"/>
          </a:xfrm>
        </p:grpSpPr>
        <p:grpSp>
          <p:nvGrpSpPr>
            <p:cNvPr id="88" name="Group 87"/>
            <p:cNvGrpSpPr/>
            <p:nvPr/>
          </p:nvGrpSpPr>
          <p:grpSpPr>
            <a:xfrm>
              <a:off x="6271812" y="233464"/>
              <a:ext cx="3124913" cy="6184899"/>
              <a:chOff x="2839503" y="1"/>
              <a:chExt cx="3464995" cy="6857998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12" name="Rounded Rectangle 111"/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" name="Rounded Rectangle 112"/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4" name="Rectangle 113"/>
                <p:cNvSpPr/>
                <p:nvPr userDrawn="1"/>
              </p:nvSpPr>
              <p:spPr>
                <a:xfrm>
                  <a:off x="3050294" y="482054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u="sng" dirty="0" smtClean="0">
                      <a:solidFill>
                        <a:prstClr val="white"/>
                      </a:solidFill>
                    </a:rPr>
                    <a:t>ANVIL</a:t>
                  </a:r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" name="Rounded Rectangle 114"/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11" name="Rectangle 110"/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sp>
          <p:nvSpPr>
            <p:cNvPr id="89" name="Rectangle 88"/>
            <p:cNvSpPr/>
            <p:nvPr/>
          </p:nvSpPr>
          <p:spPr>
            <a:xfrm>
              <a:off x="6897244" y="5741835"/>
              <a:ext cx="254000" cy="241300"/>
            </a:xfrm>
            <a:prstGeom prst="rect">
              <a:avLst/>
            </a:prstGeom>
            <a:noFill/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 flipV="1">
              <a:off x="8656546" y="5944567"/>
              <a:ext cx="186833" cy="1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headEnd type="triangle" w="med" len="med"/>
              <a:tailEnd type="none" w="med" len="med"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</p:cxnSp>
        <p:sp>
          <p:nvSpPr>
            <p:cNvPr id="107" name="Arc 106"/>
            <p:cNvSpPr/>
            <p:nvPr/>
          </p:nvSpPr>
          <p:spPr>
            <a:xfrm>
              <a:off x="8742067" y="5738209"/>
              <a:ext cx="206375" cy="206375"/>
            </a:xfrm>
            <a:prstGeom prst="arc">
              <a:avLst>
                <a:gd name="adj1" fmla="val 16200000"/>
                <a:gd name="adj2" fmla="val 5462488"/>
              </a:avLst>
            </a:prstGeom>
            <a:noFill/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Up Arrow 107"/>
            <p:cNvSpPr/>
            <p:nvPr/>
          </p:nvSpPr>
          <p:spPr>
            <a:xfrm>
              <a:off x="7721168" y="5741893"/>
              <a:ext cx="364346" cy="337394"/>
            </a:xfrm>
            <a:prstGeom prst="upArrow">
              <a:avLst>
                <a:gd name="adj1" fmla="val 81911"/>
                <a:gd name="adj2" fmla="val 38513"/>
              </a:avLst>
            </a:prstGeom>
            <a:noFill/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6846324" y="5789940"/>
              <a:ext cx="254000" cy="2413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</p:grpSp>
      <p:sp>
        <p:nvSpPr>
          <p:cNvPr id="117" name="Rectangle 116"/>
          <p:cNvSpPr/>
          <p:nvPr/>
        </p:nvSpPr>
        <p:spPr>
          <a:xfrm>
            <a:off x="2676597" y="1171503"/>
            <a:ext cx="2704593" cy="46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2653922" y="1141864"/>
            <a:ext cx="1306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gency FB" panose="020B0503020202020204" pitchFamily="34" charset="0"/>
              </a:rPr>
              <a:t>MASTER WAYPOINT LIST</a:t>
            </a:r>
            <a:endParaRPr lang="en-US" sz="1200" dirty="0" smtClean="0">
              <a:solidFill>
                <a:srgbClr val="92D050"/>
              </a:solidFill>
              <a:latin typeface="Agency FB" panose="020B0503020202020204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2678242" y="1677681"/>
            <a:ext cx="2458374" cy="4098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2628575" y="1646453"/>
            <a:ext cx="240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latin typeface="Agency FB" panose="020B0503020202020204" pitchFamily="34" charset="0"/>
              </a:rPr>
              <a:t>WP#</a:t>
            </a:r>
            <a:r>
              <a:rPr lang="en-US" sz="1050" dirty="0" err="1" smtClean="0">
                <a:solidFill>
                  <a:srgbClr val="FF0000"/>
                </a:solidFill>
                <a:latin typeface="Agency FB" panose="020B0503020202020204" pitchFamily="34" charset="0"/>
              </a:rPr>
              <a:t>waypointSerial</a:t>
            </a:r>
            <a:r>
              <a:rPr lang="en-US" sz="1050" dirty="0" smtClean="0">
                <a:latin typeface="Agency FB" panose="020B0503020202020204" pitchFamily="34" charset="0"/>
              </a:rPr>
              <a:t>/</a:t>
            </a:r>
            <a:r>
              <a:rPr lang="en-US" sz="1050" dirty="0" smtClean="0">
                <a:solidFill>
                  <a:srgbClr val="FF0000"/>
                </a:solidFill>
                <a:latin typeface="Agency FB" panose="020B0503020202020204" pitchFamily="34" charset="0"/>
              </a:rPr>
              <a:t> </a:t>
            </a:r>
            <a:r>
              <a:rPr lang="en-US" sz="1050" dirty="0" err="1" smtClean="0">
                <a:solidFill>
                  <a:srgbClr val="FF0000"/>
                </a:solidFill>
                <a:latin typeface="Agency FB" panose="020B0503020202020204" pitchFamily="34" charset="0"/>
              </a:rPr>
              <a:t>waypointAlias</a:t>
            </a:r>
            <a:r>
              <a:rPr lang="en-US" sz="1050" dirty="0" smtClean="0">
                <a:latin typeface="Agency FB" panose="020B0503020202020204" pitchFamily="34" charset="0"/>
              </a:rPr>
              <a:t>/ </a:t>
            </a:r>
            <a:r>
              <a:rPr lang="en-US" sz="1050" dirty="0" err="1" smtClean="0">
                <a:solidFill>
                  <a:srgbClr val="FF0000"/>
                </a:solidFill>
                <a:latin typeface="Agency FB" panose="020B0503020202020204" pitchFamily="34" charset="0"/>
              </a:rPr>
              <a:t>wayPointname</a:t>
            </a:r>
            <a:endParaRPr lang="en-US" sz="1050" dirty="0">
              <a:solidFill>
                <a:srgbClr val="FF0000"/>
              </a:solidFill>
              <a:latin typeface="Agency FB" panose="020B0503020202020204" pitchFamily="34" charset="0"/>
            </a:endParaRPr>
          </a:p>
          <a:p>
            <a:r>
              <a:rPr lang="en-US" sz="1200" dirty="0" smtClean="0">
                <a:solidFill>
                  <a:srgbClr val="7030A0"/>
                </a:solidFill>
                <a:latin typeface="Agency FB" panose="020B0503020202020204" pitchFamily="34" charset="0"/>
              </a:rPr>
              <a:t>coordinates </a:t>
            </a:r>
            <a:r>
              <a:rPr lang="en-US" sz="1200" dirty="0" smtClean="0">
                <a:latin typeface="Agency FB" panose="020B0503020202020204" pitchFamily="34" charset="0"/>
              </a:rPr>
              <a:t>/ </a:t>
            </a:r>
            <a:r>
              <a:rPr lang="en-US" sz="1050" dirty="0" smtClean="0">
                <a:solidFill>
                  <a:srgbClr val="FF0000"/>
                </a:solidFill>
                <a:latin typeface="Agency FB" panose="020B0503020202020204" pitchFamily="34" charset="0"/>
              </a:rPr>
              <a:t>altitude</a:t>
            </a:r>
            <a:endParaRPr lang="en-US" sz="1050" dirty="0">
              <a:solidFill>
                <a:srgbClr val="FF0000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392" y="1755799"/>
            <a:ext cx="76411" cy="370522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ounded Rectangle 142"/>
          <p:cNvSpPr/>
          <p:nvPr/>
        </p:nvSpPr>
        <p:spPr>
          <a:xfrm>
            <a:off x="5209072" y="1842041"/>
            <a:ext cx="112850" cy="36829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678242" y="2105106"/>
            <a:ext cx="2458374" cy="4098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extBox 145"/>
          <p:cNvSpPr txBox="1"/>
          <p:nvPr/>
        </p:nvSpPr>
        <p:spPr>
          <a:xfrm>
            <a:off x="2628575" y="2073878"/>
            <a:ext cx="240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gency FB" panose="020B0503020202020204" pitchFamily="34" charset="0"/>
              </a:rPr>
              <a:t>WP#</a:t>
            </a:r>
            <a:r>
              <a:rPr lang="en-US" sz="1200" dirty="0">
                <a:solidFill>
                  <a:srgbClr val="FFC000"/>
                </a:solidFill>
                <a:latin typeface="Agency FB" panose="020B0503020202020204" pitchFamily="34" charset="0"/>
              </a:rPr>
              <a:t>ac00001</a:t>
            </a:r>
            <a:r>
              <a:rPr lang="en-US" sz="1200" dirty="0">
                <a:latin typeface="Agency FB" panose="020B0503020202020204" pitchFamily="34" charset="0"/>
              </a:rPr>
              <a:t>/ </a:t>
            </a:r>
            <a:r>
              <a:rPr lang="en-US" sz="1200" dirty="0" smtClean="0">
                <a:latin typeface="Agency FB" panose="020B0503020202020204" pitchFamily="34" charset="0"/>
              </a:rPr>
              <a:t>Alias: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Pioneer/ </a:t>
            </a:r>
            <a:r>
              <a:rPr lang="en-US" sz="1200" dirty="0">
                <a:latin typeface="Agency FB" panose="020B0503020202020204" pitchFamily="34" charset="0"/>
              </a:rPr>
              <a:t>Name: </a:t>
            </a:r>
            <a:r>
              <a:rPr lang="en-US" sz="1200" dirty="0">
                <a:solidFill>
                  <a:srgbClr val="FFC000"/>
                </a:solidFill>
                <a:latin typeface="Agency FB" panose="020B0503020202020204" pitchFamily="34" charset="0"/>
              </a:rPr>
              <a:t>001</a:t>
            </a:r>
          </a:p>
          <a:p>
            <a:r>
              <a:rPr lang="en-US" sz="1200" dirty="0" smtClean="0">
                <a:latin typeface="Agency FB" panose="020B0503020202020204" pitchFamily="34" charset="0"/>
              </a:rPr>
              <a:t>13T </a:t>
            </a:r>
            <a:r>
              <a:rPr lang="en-US" sz="1200" dirty="0">
                <a:latin typeface="Agency FB" panose="020B0503020202020204" pitchFamily="34" charset="0"/>
              </a:rPr>
              <a:t>DF </a:t>
            </a:r>
            <a:r>
              <a:rPr lang="en-US" sz="1200" dirty="0" smtClean="0">
                <a:latin typeface="Agency FB" panose="020B0503020202020204" pitchFamily="34" charset="0"/>
              </a:rPr>
              <a:t>5143 7324/7185</a:t>
            </a:r>
            <a:r>
              <a:rPr lang="en-US" sz="1200" dirty="0" smtClean="0">
                <a:latin typeface="Agency FB" panose="020B0503020202020204" pitchFamily="34" charset="0"/>
              </a:rPr>
              <a:t>’</a:t>
            </a:r>
            <a:endParaRPr lang="en-US" sz="1200" dirty="0" smtClean="0">
              <a:latin typeface="Agency FB" panose="020B0503020202020204" pitchFamily="34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2678242" y="2539605"/>
            <a:ext cx="2458374" cy="4098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/>
          <p:cNvSpPr txBox="1"/>
          <p:nvPr/>
        </p:nvSpPr>
        <p:spPr>
          <a:xfrm>
            <a:off x="2628575" y="2508377"/>
            <a:ext cx="240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gency FB" panose="020B0503020202020204" pitchFamily="34" charset="0"/>
              </a:rPr>
              <a:t>WP#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ac00002</a:t>
            </a:r>
            <a:r>
              <a:rPr lang="en-US" sz="1200" dirty="0" smtClean="0">
                <a:latin typeface="Agency FB" panose="020B0503020202020204" pitchFamily="34" charset="0"/>
              </a:rPr>
              <a:t>/ </a:t>
            </a:r>
            <a:r>
              <a:rPr lang="en-US" sz="1200" dirty="0" smtClean="0">
                <a:latin typeface="Agency FB" panose="020B0503020202020204" pitchFamily="34" charset="0"/>
              </a:rPr>
              <a:t>Alias: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Pioneer/ </a:t>
            </a:r>
            <a:r>
              <a:rPr lang="en-US" sz="1200" dirty="0">
                <a:latin typeface="Agency FB" panose="020B0503020202020204" pitchFamily="34" charset="0"/>
              </a:rPr>
              <a:t>Name: </a:t>
            </a:r>
            <a:r>
              <a:rPr lang="en-US" sz="1200" dirty="0">
                <a:solidFill>
                  <a:srgbClr val="FFC000"/>
                </a:solidFill>
                <a:latin typeface="Agency FB" panose="020B0503020202020204" pitchFamily="34" charset="0"/>
              </a:rPr>
              <a:t>A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01</a:t>
            </a:r>
            <a:endParaRPr lang="en-US" sz="1200" dirty="0">
              <a:solidFill>
                <a:srgbClr val="FFC000"/>
              </a:solidFill>
              <a:latin typeface="Agency FB" panose="020B0503020202020204" pitchFamily="34" charset="0"/>
            </a:endParaRPr>
          </a:p>
          <a:p>
            <a:r>
              <a:rPr lang="en-US" sz="1200" dirty="0" smtClean="0">
                <a:latin typeface="Agency FB" panose="020B0503020202020204" pitchFamily="34" charset="0"/>
              </a:rPr>
              <a:t>13T </a:t>
            </a:r>
            <a:r>
              <a:rPr lang="en-US" sz="1200" dirty="0">
                <a:latin typeface="Agency FB" panose="020B0503020202020204" pitchFamily="34" charset="0"/>
              </a:rPr>
              <a:t>DF </a:t>
            </a:r>
            <a:r>
              <a:rPr lang="en-US" sz="1200" dirty="0" smtClean="0">
                <a:latin typeface="Agency FB" panose="020B0503020202020204" pitchFamily="34" charset="0"/>
              </a:rPr>
              <a:t>5143 7324/7185</a:t>
            </a:r>
            <a:r>
              <a:rPr lang="en-US" sz="1200" dirty="0" smtClean="0">
                <a:latin typeface="Agency FB" panose="020B0503020202020204" pitchFamily="34" charset="0"/>
              </a:rPr>
              <a:t>’</a:t>
            </a:r>
            <a:endParaRPr lang="en-US" sz="1200" dirty="0" smtClean="0">
              <a:latin typeface="Agency FB" panose="020B0503020202020204" pitchFamily="34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678242" y="2967030"/>
            <a:ext cx="2458374" cy="4098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2628575" y="2935802"/>
            <a:ext cx="240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gency FB" panose="020B0503020202020204" pitchFamily="34" charset="0"/>
              </a:rPr>
              <a:t>WP#</a:t>
            </a:r>
            <a:r>
              <a:rPr lang="en-US" sz="1200" dirty="0">
                <a:solidFill>
                  <a:srgbClr val="FFC000"/>
                </a:solidFill>
                <a:latin typeface="Agency FB" panose="020B0503020202020204" pitchFamily="34" charset="0"/>
              </a:rPr>
              <a:t>ac00001</a:t>
            </a:r>
            <a:r>
              <a:rPr lang="en-US" sz="1200" dirty="0">
                <a:latin typeface="Agency FB" panose="020B0503020202020204" pitchFamily="34" charset="0"/>
              </a:rPr>
              <a:t>/ </a:t>
            </a:r>
            <a:r>
              <a:rPr lang="en-US" sz="1200" dirty="0" smtClean="0">
                <a:latin typeface="Agency FB" panose="020B0503020202020204" pitchFamily="34" charset="0"/>
              </a:rPr>
              <a:t>Alias: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Pioneer/ </a:t>
            </a:r>
            <a:r>
              <a:rPr lang="en-US" sz="1200" dirty="0">
                <a:latin typeface="Agency FB" panose="020B0503020202020204" pitchFamily="34" charset="0"/>
              </a:rPr>
              <a:t>Name: </a:t>
            </a:r>
            <a:r>
              <a:rPr lang="en-US" sz="1200" dirty="0">
                <a:solidFill>
                  <a:srgbClr val="FFC000"/>
                </a:solidFill>
                <a:latin typeface="Agency FB" panose="020B0503020202020204" pitchFamily="34" charset="0"/>
              </a:rPr>
              <a:t>001</a:t>
            </a:r>
          </a:p>
          <a:p>
            <a:r>
              <a:rPr lang="en-US" sz="1200" dirty="0" smtClean="0">
                <a:latin typeface="Agency FB" panose="020B0503020202020204" pitchFamily="34" charset="0"/>
              </a:rPr>
              <a:t>13T </a:t>
            </a:r>
            <a:r>
              <a:rPr lang="en-US" sz="1200" dirty="0">
                <a:latin typeface="Agency FB" panose="020B0503020202020204" pitchFamily="34" charset="0"/>
              </a:rPr>
              <a:t>DF </a:t>
            </a:r>
            <a:r>
              <a:rPr lang="en-US" sz="1200" dirty="0" smtClean="0">
                <a:latin typeface="Agency FB" panose="020B0503020202020204" pitchFamily="34" charset="0"/>
              </a:rPr>
              <a:t>5143 7324/7185</a:t>
            </a:r>
            <a:r>
              <a:rPr lang="en-US" sz="1200" dirty="0" smtClean="0">
                <a:latin typeface="Agency FB" panose="020B0503020202020204" pitchFamily="34" charset="0"/>
              </a:rPr>
              <a:t>’</a:t>
            </a:r>
            <a:endParaRPr lang="en-US" sz="1200" dirty="0" smtClean="0">
              <a:latin typeface="Agency FB" panose="020B0503020202020204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8064874" y="1938560"/>
            <a:ext cx="141478" cy="14147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00" b="1" dirty="0">
                <a:solidFill>
                  <a:schemeClr val="tx1"/>
                </a:solidFill>
                <a:latin typeface="Clarke Light" panose="00000500000000000000" pitchFamily="50" charset="0"/>
              </a:rPr>
              <a:t>0001</a:t>
            </a:r>
            <a:endParaRPr lang="en-US" sz="500" b="1" dirty="0">
              <a:solidFill>
                <a:schemeClr val="tx1"/>
              </a:solidFill>
              <a:latin typeface="Clarke Light" panose="00000500000000000000" pitchFamily="50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6955003" y="2500719"/>
            <a:ext cx="141478" cy="14147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00" b="1" dirty="0">
                <a:solidFill>
                  <a:schemeClr val="tx1"/>
                </a:solidFill>
                <a:latin typeface="Clarke Light" panose="00000500000000000000" pitchFamily="50" charset="0"/>
              </a:rPr>
              <a:t>A189</a:t>
            </a:r>
            <a:endParaRPr lang="en-US" sz="500" b="1" dirty="0">
              <a:solidFill>
                <a:schemeClr val="tx1"/>
              </a:solidFill>
              <a:latin typeface="Clarke Light" panose="00000500000000000000" pitchFamily="50" charset="0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8099977" y="2454852"/>
            <a:ext cx="141478" cy="14147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00" b="1" dirty="0" smtClean="0">
                <a:solidFill>
                  <a:schemeClr val="tx1"/>
                </a:solidFill>
                <a:latin typeface="Clarke Light" panose="00000500000000000000" pitchFamily="50" charset="0"/>
              </a:rPr>
              <a:t>CH4T</a:t>
            </a:r>
            <a:endParaRPr lang="en-US" sz="500" b="1" dirty="0">
              <a:solidFill>
                <a:schemeClr val="tx1"/>
              </a:solidFill>
              <a:latin typeface="Clarke Light" panose="00000500000000000000" pitchFamily="50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247841" y="1173239"/>
            <a:ext cx="2704593" cy="46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32999" y="1125189"/>
            <a:ext cx="624231" cy="624231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6204950" y="1126853"/>
            <a:ext cx="1306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gency FB" panose="020B0503020202020204" pitchFamily="34" charset="0"/>
              </a:rPr>
              <a:t>MASTER WAYPOINT LIST</a:t>
            </a:r>
            <a:endParaRPr lang="en-US" sz="1200" dirty="0" smtClean="0">
              <a:solidFill>
                <a:srgbClr val="92D050"/>
              </a:solidFill>
              <a:latin typeface="Agency FB" panose="020B0503020202020204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261326" y="3195931"/>
            <a:ext cx="2458374" cy="4098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211659" y="3164703"/>
            <a:ext cx="240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gency FB" panose="020B0503020202020204" pitchFamily="34" charset="0"/>
              </a:rPr>
              <a:t>WP#</a:t>
            </a:r>
            <a:r>
              <a:rPr lang="en-US" sz="1200" dirty="0">
                <a:solidFill>
                  <a:srgbClr val="FFC000"/>
                </a:solidFill>
                <a:latin typeface="Agency FB" panose="020B0503020202020204" pitchFamily="34" charset="0"/>
              </a:rPr>
              <a:t>ac00001</a:t>
            </a:r>
            <a:r>
              <a:rPr lang="en-US" sz="1200" dirty="0">
                <a:latin typeface="Agency FB" panose="020B0503020202020204" pitchFamily="34" charset="0"/>
              </a:rPr>
              <a:t>/ </a:t>
            </a:r>
            <a:r>
              <a:rPr lang="en-US" sz="1200" dirty="0" smtClean="0">
                <a:latin typeface="Agency FB" panose="020B0503020202020204" pitchFamily="34" charset="0"/>
              </a:rPr>
              <a:t>Alias: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Pioneer/ </a:t>
            </a:r>
            <a:r>
              <a:rPr lang="en-US" sz="1200" dirty="0">
                <a:latin typeface="Agency FB" panose="020B0503020202020204" pitchFamily="34" charset="0"/>
              </a:rPr>
              <a:t>Name: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0001</a:t>
            </a:r>
            <a:endParaRPr lang="en-US" sz="1200" dirty="0">
              <a:solidFill>
                <a:srgbClr val="FFC000"/>
              </a:solidFill>
              <a:latin typeface="Agency FB" panose="020B0503020202020204" pitchFamily="34" charset="0"/>
            </a:endParaRPr>
          </a:p>
          <a:p>
            <a:r>
              <a:rPr lang="en-US" sz="1200" dirty="0" smtClean="0">
                <a:latin typeface="Agency FB" panose="020B0503020202020204" pitchFamily="34" charset="0"/>
              </a:rPr>
              <a:t>13T </a:t>
            </a:r>
            <a:r>
              <a:rPr lang="en-US" sz="1200" dirty="0">
                <a:latin typeface="Agency FB" panose="020B0503020202020204" pitchFamily="34" charset="0"/>
              </a:rPr>
              <a:t>DF </a:t>
            </a:r>
            <a:r>
              <a:rPr lang="en-US" sz="1200" dirty="0" smtClean="0">
                <a:latin typeface="Agency FB" panose="020B0503020202020204" pitchFamily="34" charset="0"/>
              </a:rPr>
              <a:t>5143 7324/7185’     Group: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Navigation</a:t>
            </a:r>
            <a:endParaRPr lang="en-US" sz="1200" dirty="0" smtClean="0">
              <a:latin typeface="Agency FB" panose="020B0503020202020204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6261326" y="3623356"/>
            <a:ext cx="2458374" cy="4098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6211659" y="3592128"/>
            <a:ext cx="240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gency FB" panose="020B0503020202020204" pitchFamily="34" charset="0"/>
              </a:rPr>
              <a:t>WP#</a:t>
            </a:r>
            <a:r>
              <a:rPr lang="en-US" sz="1200" dirty="0">
                <a:solidFill>
                  <a:srgbClr val="FFC000"/>
                </a:solidFill>
                <a:latin typeface="Agency FB" panose="020B0503020202020204" pitchFamily="34" charset="0"/>
              </a:rPr>
              <a:t>ac00001</a:t>
            </a:r>
            <a:r>
              <a:rPr lang="en-US" sz="1200" dirty="0">
                <a:latin typeface="Agency FB" panose="020B0503020202020204" pitchFamily="34" charset="0"/>
              </a:rPr>
              <a:t>/ </a:t>
            </a:r>
            <a:r>
              <a:rPr lang="en-US" sz="1200" dirty="0" smtClean="0">
                <a:latin typeface="Agency FB" panose="020B0503020202020204" pitchFamily="34" charset="0"/>
              </a:rPr>
              <a:t>Alias: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Pioneer/ </a:t>
            </a:r>
            <a:r>
              <a:rPr lang="en-US" sz="1200" dirty="0">
                <a:latin typeface="Agency FB" panose="020B0503020202020204" pitchFamily="34" charset="0"/>
              </a:rPr>
              <a:t>Name: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0002</a:t>
            </a:r>
            <a:endParaRPr lang="en-US" sz="1200" dirty="0">
              <a:solidFill>
                <a:srgbClr val="FFC000"/>
              </a:solidFill>
              <a:latin typeface="Agency FB" panose="020B0503020202020204" pitchFamily="34" charset="0"/>
            </a:endParaRPr>
          </a:p>
          <a:p>
            <a:r>
              <a:rPr lang="en-US" sz="1200" dirty="0" smtClean="0">
                <a:latin typeface="Agency FB" panose="020B0503020202020204" pitchFamily="34" charset="0"/>
              </a:rPr>
              <a:t>13T </a:t>
            </a:r>
            <a:r>
              <a:rPr lang="en-US" sz="1200" dirty="0">
                <a:latin typeface="Agency FB" panose="020B0503020202020204" pitchFamily="34" charset="0"/>
              </a:rPr>
              <a:t>DF </a:t>
            </a:r>
            <a:r>
              <a:rPr lang="en-US" sz="1200" dirty="0" smtClean="0">
                <a:latin typeface="Agency FB" panose="020B0503020202020204" pitchFamily="34" charset="0"/>
              </a:rPr>
              <a:t>5143 7324/7185’     Group: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Navigation</a:t>
            </a:r>
            <a:endParaRPr lang="en-US" sz="1200" dirty="0" smtClean="0">
              <a:latin typeface="Agency FB" panose="020B0503020202020204" pitchFamily="34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6261326" y="4057855"/>
            <a:ext cx="2458374" cy="4098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6211659" y="4026627"/>
            <a:ext cx="240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gency FB" panose="020B0503020202020204" pitchFamily="34" charset="0"/>
              </a:rPr>
              <a:t>WP#</a:t>
            </a:r>
            <a:r>
              <a:rPr lang="en-US" sz="1200" dirty="0">
                <a:solidFill>
                  <a:srgbClr val="FFC000"/>
                </a:solidFill>
                <a:latin typeface="Agency FB" panose="020B0503020202020204" pitchFamily="34" charset="0"/>
              </a:rPr>
              <a:t>ac00001</a:t>
            </a:r>
            <a:r>
              <a:rPr lang="en-US" sz="1200" dirty="0">
                <a:latin typeface="Agency FB" panose="020B0503020202020204" pitchFamily="34" charset="0"/>
              </a:rPr>
              <a:t>/ </a:t>
            </a:r>
            <a:r>
              <a:rPr lang="en-US" sz="1200" dirty="0" smtClean="0">
                <a:latin typeface="Agency FB" panose="020B0503020202020204" pitchFamily="34" charset="0"/>
              </a:rPr>
              <a:t>Alias: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Pioneer/ </a:t>
            </a:r>
            <a:r>
              <a:rPr lang="en-US" sz="1200" dirty="0">
                <a:latin typeface="Agency FB" panose="020B0503020202020204" pitchFamily="34" charset="0"/>
              </a:rPr>
              <a:t>Name: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CH4T</a:t>
            </a:r>
            <a:endParaRPr lang="en-US" sz="1200" dirty="0">
              <a:solidFill>
                <a:srgbClr val="FFC000"/>
              </a:solidFill>
              <a:latin typeface="Agency FB" panose="020B0503020202020204" pitchFamily="34" charset="0"/>
            </a:endParaRPr>
          </a:p>
          <a:p>
            <a:r>
              <a:rPr lang="en-US" sz="1200" dirty="0" smtClean="0">
                <a:latin typeface="Agency FB" panose="020B0503020202020204" pitchFamily="34" charset="0"/>
              </a:rPr>
              <a:t>13T </a:t>
            </a:r>
            <a:r>
              <a:rPr lang="en-US" sz="1200" dirty="0">
                <a:latin typeface="Agency FB" panose="020B0503020202020204" pitchFamily="34" charset="0"/>
              </a:rPr>
              <a:t>DF </a:t>
            </a:r>
            <a:r>
              <a:rPr lang="en-US" sz="1200" dirty="0" smtClean="0">
                <a:latin typeface="Agency FB" panose="020B0503020202020204" pitchFamily="34" charset="0"/>
              </a:rPr>
              <a:t>5143 7324/7185’     Group: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Navigation</a:t>
            </a:r>
            <a:endParaRPr lang="en-US" sz="1200" dirty="0" smtClean="0">
              <a:latin typeface="Agency FB" panose="020B0503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261326" y="4485280"/>
            <a:ext cx="2458374" cy="4098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6211659" y="4454052"/>
            <a:ext cx="240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gency FB" panose="020B0503020202020204" pitchFamily="34" charset="0"/>
              </a:rPr>
              <a:t>WP#</a:t>
            </a:r>
            <a:r>
              <a:rPr lang="en-US" sz="1200" dirty="0">
                <a:solidFill>
                  <a:srgbClr val="FFC000"/>
                </a:solidFill>
                <a:latin typeface="Agency FB" panose="020B0503020202020204" pitchFamily="34" charset="0"/>
              </a:rPr>
              <a:t>ac00001</a:t>
            </a:r>
            <a:r>
              <a:rPr lang="en-US" sz="1200" dirty="0">
                <a:latin typeface="Agency FB" panose="020B0503020202020204" pitchFamily="34" charset="0"/>
              </a:rPr>
              <a:t>/ </a:t>
            </a:r>
            <a:r>
              <a:rPr lang="en-US" sz="1200" dirty="0" smtClean="0">
                <a:latin typeface="Agency FB" panose="020B0503020202020204" pitchFamily="34" charset="0"/>
              </a:rPr>
              <a:t>Alias: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Pioneer/ </a:t>
            </a:r>
            <a:r>
              <a:rPr lang="en-US" sz="1200" dirty="0">
                <a:latin typeface="Agency FB" panose="020B0503020202020204" pitchFamily="34" charset="0"/>
              </a:rPr>
              <a:t>Name: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A189</a:t>
            </a:r>
            <a:endParaRPr lang="en-US" sz="1200" dirty="0">
              <a:solidFill>
                <a:srgbClr val="FFC000"/>
              </a:solidFill>
              <a:latin typeface="Agency FB" panose="020B0503020202020204" pitchFamily="34" charset="0"/>
            </a:endParaRPr>
          </a:p>
          <a:p>
            <a:r>
              <a:rPr lang="en-US" sz="1200" dirty="0" smtClean="0">
                <a:latin typeface="Agency FB" panose="020B0503020202020204" pitchFamily="34" charset="0"/>
              </a:rPr>
              <a:t>13T </a:t>
            </a:r>
            <a:r>
              <a:rPr lang="en-US" sz="1200" dirty="0">
                <a:latin typeface="Agency FB" panose="020B0503020202020204" pitchFamily="34" charset="0"/>
              </a:rPr>
              <a:t>DF </a:t>
            </a:r>
            <a:r>
              <a:rPr lang="en-US" sz="1200" dirty="0" smtClean="0">
                <a:latin typeface="Agency FB" panose="020B0503020202020204" pitchFamily="34" charset="0"/>
              </a:rPr>
              <a:t>5143 7324/7185’     Group: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Navigation</a:t>
            </a:r>
            <a:endParaRPr lang="en-US" sz="1200" dirty="0" smtClean="0">
              <a:latin typeface="Agency FB" panose="020B0503020202020204" pitchFamily="34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8800696" y="3205134"/>
            <a:ext cx="92959" cy="225588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ounded Rectangle 104"/>
          <p:cNvSpPr/>
          <p:nvPr/>
        </p:nvSpPr>
        <p:spPr>
          <a:xfrm>
            <a:off x="8790750" y="3262604"/>
            <a:ext cx="112850" cy="36829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312" y="1239652"/>
            <a:ext cx="328422" cy="3284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58" y="1233853"/>
            <a:ext cx="342120" cy="34212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034" y="1224224"/>
            <a:ext cx="361378" cy="361378"/>
          </a:xfrm>
          <a:prstGeom prst="rect">
            <a:avLst/>
          </a:prstGeom>
        </p:spPr>
      </p:pic>
      <p:pic>
        <p:nvPicPr>
          <p:cNvPr id="1026" name="Picture 2" descr="Image result for material icon trash ca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74612" y="1244797"/>
            <a:ext cx="310086" cy="31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55" y="1237527"/>
            <a:ext cx="328422" cy="32842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601" y="1231728"/>
            <a:ext cx="342120" cy="34212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277" y="1222099"/>
            <a:ext cx="361378" cy="361378"/>
          </a:xfrm>
          <a:prstGeom prst="rect">
            <a:avLst/>
          </a:prstGeom>
        </p:spPr>
      </p:pic>
      <p:pic>
        <p:nvPicPr>
          <p:cNvPr id="125" name="Picture 2" descr="Image result for material icon trash ca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29855" y="1242672"/>
            <a:ext cx="310086" cy="31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Oval 125"/>
          <p:cNvSpPr/>
          <p:nvPr/>
        </p:nvSpPr>
        <p:spPr>
          <a:xfrm>
            <a:off x="8390663" y="1094292"/>
            <a:ext cx="624231" cy="624231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7"/>
          <a:srcRect r="52887" b="39264"/>
          <a:stretch/>
        </p:blipFill>
        <p:spPr>
          <a:xfrm>
            <a:off x="9353155" y="850126"/>
            <a:ext cx="2132182" cy="2251395"/>
          </a:xfrm>
          <a:prstGeom prst="rect">
            <a:avLst/>
          </a:prstGeom>
        </p:spPr>
      </p:pic>
      <p:sp>
        <p:nvSpPr>
          <p:cNvPr id="71" name="Rectangular Callout 70"/>
          <p:cNvSpPr/>
          <p:nvPr/>
        </p:nvSpPr>
        <p:spPr>
          <a:xfrm>
            <a:off x="576235" y="828192"/>
            <a:ext cx="914400" cy="561584"/>
          </a:xfrm>
          <a:prstGeom prst="wedgeRectCallout">
            <a:avLst>
              <a:gd name="adj1" fmla="val 208036"/>
              <a:gd name="adj2" fmla="val 113505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C00000"/>
                </a:solidFill>
              </a:rPr>
              <a:t>Red: directly reports </a:t>
            </a:r>
            <a:r>
              <a:rPr lang="en-US" sz="1100" dirty="0" err="1" smtClean="0">
                <a:solidFill>
                  <a:srgbClr val="C00000"/>
                </a:solidFill>
              </a:rPr>
              <a:t>wpt</a:t>
            </a:r>
            <a:r>
              <a:rPr lang="en-US" sz="1100" dirty="0" smtClean="0">
                <a:solidFill>
                  <a:srgbClr val="C00000"/>
                </a:solidFill>
              </a:rPr>
              <a:t> parameter</a:t>
            </a:r>
            <a:endParaRPr lang="en-US" sz="1100" dirty="0">
              <a:solidFill>
                <a:srgbClr val="C00000"/>
              </a:solidFill>
            </a:endParaRPr>
          </a:p>
        </p:txBody>
      </p:sp>
      <p:sp>
        <p:nvSpPr>
          <p:cNvPr id="72" name="Rectangular Callout 71"/>
          <p:cNvSpPr/>
          <p:nvPr/>
        </p:nvSpPr>
        <p:spPr>
          <a:xfrm>
            <a:off x="496832" y="1806701"/>
            <a:ext cx="1032944" cy="1009069"/>
          </a:xfrm>
          <a:prstGeom prst="wedgeRectCallout">
            <a:avLst>
              <a:gd name="adj1" fmla="val 187401"/>
              <a:gd name="adj2" fmla="val -18306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7030A0"/>
                </a:solidFill>
              </a:rPr>
              <a:t>Purple:</a:t>
            </a:r>
          </a:p>
          <a:p>
            <a:pPr algn="ctr"/>
            <a:r>
              <a:rPr lang="en-US" sz="1100" dirty="0" smtClean="0">
                <a:solidFill>
                  <a:srgbClr val="7030A0"/>
                </a:solidFill>
              </a:rPr>
              <a:t>Coordinates translated </a:t>
            </a:r>
            <a:r>
              <a:rPr lang="en-US" sz="1100" dirty="0" err="1" smtClean="0">
                <a:solidFill>
                  <a:srgbClr val="7030A0"/>
                </a:solidFill>
              </a:rPr>
              <a:t>frorm</a:t>
            </a:r>
            <a:r>
              <a:rPr lang="en-US" sz="1100" dirty="0" smtClean="0">
                <a:solidFill>
                  <a:srgbClr val="7030A0"/>
                </a:solidFill>
              </a:rPr>
              <a:t> </a:t>
            </a:r>
            <a:r>
              <a:rPr lang="en-US" sz="1100" dirty="0" err="1" smtClean="0">
                <a:solidFill>
                  <a:srgbClr val="7030A0"/>
                </a:solidFill>
              </a:rPr>
              <a:t>wpt</a:t>
            </a:r>
            <a:r>
              <a:rPr lang="en-US" sz="1100" dirty="0" smtClean="0">
                <a:solidFill>
                  <a:srgbClr val="7030A0"/>
                </a:solidFill>
              </a:rPr>
              <a:t> model to UI</a:t>
            </a:r>
            <a:endParaRPr lang="en-US" sz="1100" dirty="0">
              <a:solidFill>
                <a:srgbClr val="7030A0"/>
              </a:solidFill>
            </a:endParaRPr>
          </a:p>
        </p:txBody>
      </p:sp>
      <p:sp>
        <p:nvSpPr>
          <p:cNvPr id="77" name="Rectangular Callout 76"/>
          <p:cNvSpPr/>
          <p:nvPr/>
        </p:nvSpPr>
        <p:spPr>
          <a:xfrm>
            <a:off x="3652069" y="170050"/>
            <a:ext cx="914400" cy="561584"/>
          </a:xfrm>
          <a:prstGeom prst="wedgeRectCallout">
            <a:avLst>
              <a:gd name="adj1" fmla="val 23909"/>
              <a:gd name="adj2" fmla="val 139350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Add waypoint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78" name="Rectangular Callout 77"/>
          <p:cNvSpPr/>
          <p:nvPr/>
        </p:nvSpPr>
        <p:spPr>
          <a:xfrm>
            <a:off x="4864722" y="149768"/>
            <a:ext cx="914400" cy="561584"/>
          </a:xfrm>
          <a:prstGeom prst="wedgeRectCallout">
            <a:avLst>
              <a:gd name="adj1" fmla="val -42758"/>
              <a:gd name="adj2" fmla="val 134181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List mode selected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79" name="Rectangular Callout 78"/>
          <p:cNvSpPr/>
          <p:nvPr/>
        </p:nvSpPr>
        <p:spPr>
          <a:xfrm>
            <a:off x="9985829" y="240878"/>
            <a:ext cx="1781234" cy="561584"/>
          </a:xfrm>
          <a:prstGeom prst="wedgeRectCallout">
            <a:avLst>
              <a:gd name="adj1" fmla="val -30978"/>
              <a:gd name="adj2" fmla="val 116090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rgbClr val="C00000"/>
                </a:solidFill>
              </a:rPr>
              <a:t>Autosequence</a:t>
            </a:r>
            <a:r>
              <a:rPr lang="en-US" sz="1100" dirty="0" smtClean="0">
                <a:solidFill>
                  <a:srgbClr val="C00000"/>
                </a:solidFill>
              </a:rPr>
              <a:t>, no duplicates</a:t>
            </a:r>
            <a:endParaRPr lang="en-US" sz="1100" dirty="0">
              <a:solidFill>
                <a:srgbClr val="C00000"/>
              </a:solidFill>
            </a:endParaRPr>
          </a:p>
        </p:txBody>
      </p:sp>
      <p:sp>
        <p:nvSpPr>
          <p:cNvPr id="80" name="Rectangular Callout 79"/>
          <p:cNvSpPr/>
          <p:nvPr/>
        </p:nvSpPr>
        <p:spPr>
          <a:xfrm>
            <a:off x="10990603" y="1413923"/>
            <a:ext cx="989468" cy="249469"/>
          </a:xfrm>
          <a:prstGeom prst="wedgeRectCallout">
            <a:avLst>
              <a:gd name="adj1" fmla="val -121428"/>
              <a:gd name="adj2" fmla="val -236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C00000"/>
                </a:solidFill>
              </a:rPr>
              <a:t>User defined</a:t>
            </a:r>
            <a:endParaRPr lang="en-US" sz="1100" dirty="0">
              <a:solidFill>
                <a:srgbClr val="C00000"/>
              </a:solidFill>
            </a:endParaRPr>
          </a:p>
        </p:txBody>
      </p:sp>
      <p:sp>
        <p:nvSpPr>
          <p:cNvPr id="81" name="Rectangular Callout 80"/>
          <p:cNvSpPr/>
          <p:nvPr/>
        </p:nvSpPr>
        <p:spPr>
          <a:xfrm>
            <a:off x="10996388" y="1063834"/>
            <a:ext cx="1195612" cy="302425"/>
          </a:xfrm>
          <a:prstGeom prst="wedgeRectCallout">
            <a:avLst>
              <a:gd name="adj1" fmla="val -100892"/>
              <a:gd name="adj2" fmla="val 52127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rgbClr val="C00000"/>
                </a:solidFill>
              </a:rPr>
              <a:t>Shortform</a:t>
            </a:r>
            <a:r>
              <a:rPr lang="en-US" sz="1100" dirty="0" smtClean="0">
                <a:solidFill>
                  <a:srgbClr val="C00000"/>
                </a:solidFill>
              </a:rPr>
              <a:t> of serial</a:t>
            </a:r>
            <a:endParaRPr lang="en-US" sz="1100" dirty="0">
              <a:solidFill>
                <a:srgbClr val="C00000"/>
              </a:solidFill>
            </a:endParaRPr>
          </a:p>
        </p:txBody>
      </p:sp>
      <p:sp>
        <p:nvSpPr>
          <p:cNvPr id="83" name="Rectangular Callout 82"/>
          <p:cNvSpPr/>
          <p:nvPr/>
        </p:nvSpPr>
        <p:spPr>
          <a:xfrm>
            <a:off x="8110349" y="83510"/>
            <a:ext cx="914400" cy="561584"/>
          </a:xfrm>
          <a:prstGeom prst="wedgeRectCallout">
            <a:avLst>
              <a:gd name="adj1" fmla="val 6448"/>
              <a:gd name="adj2" fmla="val 160026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List mode selected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684507" y="3459307"/>
            <a:ext cx="2458374" cy="17482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ular Callout 84"/>
          <p:cNvSpPr/>
          <p:nvPr/>
        </p:nvSpPr>
        <p:spPr>
          <a:xfrm>
            <a:off x="209160" y="3262604"/>
            <a:ext cx="1404209" cy="814634"/>
          </a:xfrm>
          <a:prstGeom prst="wedgeRectCallout">
            <a:avLst>
              <a:gd name="adj1" fmla="val 120094"/>
              <a:gd name="adj2" fmla="val -8354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Add Point Block :Activates when ‘Add Waypoint’ selected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41891" y="3425332"/>
            <a:ext cx="24712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gency FB" panose="020B0503020202020204" pitchFamily="34" charset="0"/>
              </a:rPr>
              <a:t>WP#</a:t>
            </a:r>
            <a:r>
              <a:rPr lang="en-US" dirty="0">
                <a:solidFill>
                  <a:srgbClr val="FFC000"/>
                </a:solidFill>
                <a:latin typeface="Agency FB" panose="020B0503020202020204" pitchFamily="34" charset="0"/>
              </a:rPr>
              <a:t> </a:t>
            </a:r>
            <a:r>
              <a:rPr lang="en-US" dirty="0" smtClean="0">
                <a:latin typeface="Agency FB" panose="020B0503020202020204" pitchFamily="34" charset="0"/>
              </a:rPr>
              <a:t>enter via keyboard </a:t>
            </a:r>
          </a:p>
          <a:p>
            <a:r>
              <a:rPr lang="en-US" dirty="0" smtClean="0">
                <a:latin typeface="Agency FB" panose="020B0503020202020204" pitchFamily="34" charset="0"/>
              </a:rPr>
              <a:t>WP Name: alphanumeric 4 digit</a:t>
            </a:r>
          </a:p>
          <a:p>
            <a:r>
              <a:rPr lang="en-US" dirty="0" smtClean="0">
                <a:latin typeface="Agency FB" panose="020B0503020202020204" pitchFamily="34" charset="0"/>
              </a:rPr>
              <a:t>WP Alias:</a:t>
            </a:r>
            <a:endParaRPr lang="en-US" dirty="0" smtClean="0">
              <a:solidFill>
                <a:srgbClr val="FFC000"/>
              </a:solidFill>
              <a:latin typeface="Agency FB" panose="020B0503020202020204" pitchFamily="34" charset="0"/>
            </a:endParaRPr>
          </a:p>
          <a:p>
            <a:r>
              <a:rPr lang="en-US" dirty="0" err="1">
                <a:latin typeface="Agency FB" panose="020B0503020202020204" pitchFamily="34" charset="0"/>
              </a:rPr>
              <a:t>Lat</a:t>
            </a:r>
            <a:r>
              <a:rPr lang="en-US" dirty="0">
                <a:latin typeface="Agency FB" panose="020B0503020202020204" pitchFamily="34" charset="0"/>
              </a:rPr>
              <a:t>:</a:t>
            </a:r>
          </a:p>
          <a:p>
            <a:r>
              <a:rPr lang="en-US" dirty="0">
                <a:latin typeface="Agency FB" panose="020B0503020202020204" pitchFamily="34" charset="0"/>
              </a:rPr>
              <a:t>Long:</a:t>
            </a:r>
          </a:p>
          <a:p>
            <a:r>
              <a:rPr lang="en-US" dirty="0">
                <a:latin typeface="Agency FB" panose="020B0503020202020204" pitchFamily="34" charset="0"/>
              </a:rPr>
              <a:t>Alt</a:t>
            </a:r>
            <a:r>
              <a:rPr lang="en-US" dirty="0" smtClean="0">
                <a:latin typeface="Agency FB" panose="020B0503020202020204" pitchFamily="34" charset="0"/>
              </a:rPr>
              <a:t>: (</a:t>
            </a:r>
            <a:r>
              <a:rPr lang="en-US" dirty="0" err="1" smtClean="0">
                <a:latin typeface="Agency FB" panose="020B0503020202020204" pitchFamily="34" charset="0"/>
              </a:rPr>
              <a:t>autogenerate</a:t>
            </a:r>
            <a:r>
              <a:rPr lang="en-US" dirty="0" smtClean="0">
                <a:latin typeface="Agency FB" panose="020B0503020202020204" pitchFamily="34" charset="0"/>
              </a:rPr>
              <a:t> from </a:t>
            </a:r>
            <a:r>
              <a:rPr lang="en-US" dirty="0" err="1" smtClean="0">
                <a:latin typeface="Agency FB" panose="020B0503020202020204" pitchFamily="34" charset="0"/>
              </a:rPr>
              <a:t>terraindata</a:t>
            </a: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86" name="Rectangular Callout 85"/>
          <p:cNvSpPr/>
          <p:nvPr/>
        </p:nvSpPr>
        <p:spPr>
          <a:xfrm>
            <a:off x="275017" y="4116755"/>
            <a:ext cx="1404209" cy="814634"/>
          </a:xfrm>
          <a:prstGeom prst="wedgeRectCallout">
            <a:avLst>
              <a:gd name="adj1" fmla="val 163506"/>
              <a:gd name="adj2" fmla="val -108129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Autosequence</a:t>
            </a:r>
            <a:r>
              <a:rPr lang="en-US" sz="1100" dirty="0" smtClean="0">
                <a:solidFill>
                  <a:schemeClr val="tx1"/>
                </a:solidFill>
              </a:rPr>
              <a:t>, not null, no duplicates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1" name="Rectangular Callout 90"/>
          <p:cNvSpPr/>
          <p:nvPr/>
        </p:nvSpPr>
        <p:spPr>
          <a:xfrm>
            <a:off x="123311" y="4993225"/>
            <a:ext cx="1404209" cy="814634"/>
          </a:xfrm>
          <a:prstGeom prst="wedgeRectCallout">
            <a:avLst>
              <a:gd name="adj1" fmla="val 193481"/>
              <a:gd name="adj2" fmla="val -179397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Autogenerate</a:t>
            </a:r>
            <a:r>
              <a:rPr lang="en-US" sz="1100" dirty="0" smtClean="0">
                <a:solidFill>
                  <a:schemeClr val="tx1"/>
                </a:solidFill>
              </a:rPr>
              <a:t> from last four of WP serial, allow key entry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3" name="Rectangular Callout 92"/>
          <p:cNvSpPr/>
          <p:nvPr/>
        </p:nvSpPr>
        <p:spPr>
          <a:xfrm>
            <a:off x="304771" y="5909212"/>
            <a:ext cx="1404209" cy="814634"/>
          </a:xfrm>
          <a:prstGeom prst="wedgeRectCallout">
            <a:avLst>
              <a:gd name="adj1" fmla="val 172808"/>
              <a:gd name="adj2" fmla="val -257792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Userdefined</a:t>
            </a:r>
            <a:r>
              <a:rPr lang="en-US" sz="1100" dirty="0" smtClean="0">
                <a:solidFill>
                  <a:schemeClr val="tx1"/>
                </a:solidFill>
              </a:rPr>
              <a:t> text string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26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6477276" y="257476"/>
            <a:ext cx="3124913" cy="6184899"/>
            <a:chOff x="6271812" y="233464"/>
            <a:chExt cx="3124913" cy="6184899"/>
          </a:xfrm>
        </p:grpSpPr>
        <p:grpSp>
          <p:nvGrpSpPr>
            <p:cNvPr id="53" name="Group 52"/>
            <p:cNvGrpSpPr/>
            <p:nvPr/>
          </p:nvGrpSpPr>
          <p:grpSpPr>
            <a:xfrm>
              <a:off x="6271812" y="233464"/>
              <a:ext cx="3124913" cy="6184899"/>
              <a:chOff x="2839503" y="1"/>
              <a:chExt cx="3464995" cy="6857998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61" name="Rounded Rectangle 60"/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Rounded Rectangle 61"/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63" name="Rectangle 62"/>
                <p:cNvSpPr/>
                <p:nvPr userDrawn="1"/>
              </p:nvSpPr>
              <p:spPr>
                <a:xfrm>
                  <a:off x="3050294" y="482054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u="sng" dirty="0" smtClean="0">
                      <a:solidFill>
                        <a:prstClr val="white"/>
                      </a:solidFill>
                    </a:rPr>
                    <a:t>ANVIL</a:t>
                  </a:r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60" name="Rectangle 59"/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97244" y="5741835"/>
              <a:ext cx="254000" cy="241300"/>
            </a:xfrm>
            <a:prstGeom prst="rect">
              <a:avLst/>
            </a:prstGeom>
            <a:noFill/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8656546" y="5944567"/>
              <a:ext cx="186833" cy="1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headEnd type="triangle" w="med" len="med"/>
              <a:tailEnd type="none" w="med" len="med"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</p:cxnSp>
        <p:sp>
          <p:nvSpPr>
            <p:cNvPr id="56" name="Arc 55"/>
            <p:cNvSpPr/>
            <p:nvPr/>
          </p:nvSpPr>
          <p:spPr>
            <a:xfrm>
              <a:off x="8742067" y="5738209"/>
              <a:ext cx="206375" cy="206375"/>
            </a:xfrm>
            <a:prstGeom prst="arc">
              <a:avLst>
                <a:gd name="adj1" fmla="val 16200000"/>
                <a:gd name="adj2" fmla="val 5462488"/>
              </a:avLst>
            </a:prstGeom>
            <a:noFill/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Up Arrow 56"/>
            <p:cNvSpPr/>
            <p:nvPr/>
          </p:nvSpPr>
          <p:spPr>
            <a:xfrm>
              <a:off x="7721168" y="5741893"/>
              <a:ext cx="364346" cy="337394"/>
            </a:xfrm>
            <a:prstGeom prst="upArrow">
              <a:avLst>
                <a:gd name="adj1" fmla="val 81911"/>
                <a:gd name="adj2" fmla="val 38513"/>
              </a:avLst>
            </a:prstGeom>
            <a:noFill/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846324" y="5789940"/>
              <a:ext cx="254000" cy="2413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037" t="27203" r="64374" b="25361"/>
          <a:stretch/>
        </p:blipFill>
        <p:spPr>
          <a:xfrm>
            <a:off x="6680700" y="1332270"/>
            <a:ext cx="2730968" cy="1544583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6693887" y="883654"/>
            <a:ext cx="2704593" cy="433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671212" y="854014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gency FB" panose="020B0503020202020204" pitchFamily="34" charset="0"/>
              </a:rPr>
              <a:t>ROUTE – 17-001[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Tyrant45</a:t>
            </a:r>
            <a:r>
              <a:rPr lang="en-US" sz="1200" dirty="0" smtClean="0">
                <a:latin typeface="Agency FB" panose="020B0503020202020204" pitchFamily="34" charset="0"/>
              </a:rPr>
              <a:t>]//</a:t>
            </a:r>
            <a:r>
              <a:rPr lang="en-US" sz="1200" dirty="0" smtClean="0">
                <a:solidFill>
                  <a:srgbClr val="92D050"/>
                </a:solidFill>
                <a:latin typeface="Agency FB" panose="020B0503020202020204" pitchFamily="34" charset="0"/>
              </a:rPr>
              <a:t>14.9 km</a:t>
            </a:r>
          </a:p>
          <a:p>
            <a:r>
              <a:rPr lang="en-US" sz="1200" dirty="0" smtClean="0">
                <a:latin typeface="Agency FB" panose="020B0503020202020204" pitchFamily="34" charset="0"/>
              </a:rPr>
              <a:t>Origin: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House C</a:t>
            </a:r>
            <a:r>
              <a:rPr lang="en-US" sz="1200" dirty="0" smtClean="0">
                <a:latin typeface="Agency FB" panose="020B0503020202020204" pitchFamily="34" charset="0"/>
              </a:rPr>
              <a:t>	</a:t>
            </a:r>
            <a:r>
              <a:rPr lang="en-US" sz="1200" dirty="0" err="1" smtClean="0">
                <a:latin typeface="Agency FB" panose="020B0503020202020204" pitchFamily="34" charset="0"/>
              </a:rPr>
              <a:t>Dest</a:t>
            </a:r>
            <a:r>
              <a:rPr lang="en-US" sz="1200" dirty="0" smtClean="0">
                <a:latin typeface="Agency FB" panose="020B0503020202020204" pitchFamily="34" charset="0"/>
              </a:rPr>
              <a:t>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Target 4</a:t>
            </a:r>
            <a:r>
              <a:rPr lang="en-US" sz="1200" dirty="0" smtClean="0">
                <a:latin typeface="Agency FB" panose="020B0503020202020204" pitchFamily="34" charset="0"/>
              </a:rPr>
              <a:t>	TOT: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11:25:00z</a:t>
            </a:r>
            <a:endParaRPr lang="en-US" sz="1200" dirty="0">
              <a:solidFill>
                <a:srgbClr val="FFC000"/>
              </a:solidFill>
              <a:latin typeface="Agency FB" panose="020B0503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695531" y="2886591"/>
            <a:ext cx="2704593" cy="4098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074341" y="2855459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gency FB" panose="020B0503020202020204" pitchFamily="34" charset="0"/>
              </a:rPr>
              <a:t>WP 17-001-00// House C</a:t>
            </a:r>
          </a:p>
          <a:p>
            <a:r>
              <a:rPr lang="en-US" sz="1200" dirty="0" smtClean="0">
                <a:latin typeface="Agency FB" panose="020B0503020202020204" pitchFamily="34" charset="0"/>
              </a:rPr>
              <a:t>13T </a:t>
            </a:r>
            <a:r>
              <a:rPr lang="en-US" sz="1200" dirty="0">
                <a:latin typeface="Agency FB" panose="020B0503020202020204" pitchFamily="34" charset="0"/>
              </a:rPr>
              <a:t>DF </a:t>
            </a:r>
            <a:r>
              <a:rPr lang="en-US" sz="1200" dirty="0" smtClean="0">
                <a:latin typeface="Agency FB" panose="020B0503020202020204" pitchFamily="34" charset="0"/>
              </a:rPr>
              <a:t>5143 7324/7185’</a:t>
            </a:r>
            <a:endParaRPr lang="en-US" sz="1200" dirty="0">
              <a:latin typeface="Agency FB" panose="020B0503020202020204" pitchFamily="34" charset="0"/>
            </a:endParaRPr>
          </a:p>
          <a:p>
            <a:endParaRPr lang="en-US" sz="1200" dirty="0" smtClean="0">
              <a:latin typeface="Agency FB" panose="020B0503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687375" y="3330744"/>
            <a:ext cx="2704593" cy="4098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074894" y="3298008"/>
            <a:ext cx="1330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gency FB" panose="020B0503020202020204" pitchFamily="34" charset="0"/>
              </a:rPr>
              <a:t>WP 17-001-01// none</a:t>
            </a:r>
          </a:p>
          <a:p>
            <a:r>
              <a:rPr lang="en-US" sz="1200" dirty="0" smtClean="0">
                <a:latin typeface="Agency FB" panose="020B0503020202020204" pitchFamily="34" charset="0"/>
              </a:rPr>
              <a:t>13T </a:t>
            </a:r>
            <a:r>
              <a:rPr lang="en-US" sz="1200" dirty="0">
                <a:latin typeface="Agency FB" panose="020B0503020202020204" pitchFamily="34" charset="0"/>
              </a:rPr>
              <a:t>DF </a:t>
            </a:r>
            <a:r>
              <a:rPr lang="en-US" sz="1200" dirty="0" smtClean="0">
                <a:latin typeface="Agency FB" panose="020B0503020202020204" pitchFamily="34" charset="0"/>
              </a:rPr>
              <a:t>5344 7124/7270’</a:t>
            </a:r>
            <a:endParaRPr lang="en-US" sz="1200" dirty="0">
              <a:latin typeface="Agency FB" panose="020B0503020202020204" pitchFamily="34" charset="0"/>
            </a:endParaRPr>
          </a:p>
          <a:p>
            <a:endParaRPr lang="en-US" sz="1200" dirty="0" smtClean="0">
              <a:latin typeface="Agency FB" panose="020B0503020202020204" pitchFamily="34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6716174" y="3357099"/>
            <a:ext cx="358720" cy="3587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larke Light" panose="00000500000000000000" pitchFamily="50" charset="0"/>
              </a:rPr>
              <a:t>1</a:t>
            </a:r>
            <a:endParaRPr lang="en-US" dirty="0">
              <a:solidFill>
                <a:schemeClr val="tx1"/>
              </a:solidFill>
              <a:latin typeface="Clarke Light" panose="00000500000000000000" pitchFamily="50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31748" y="3129092"/>
            <a:ext cx="782524" cy="3344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700255" y="3185540"/>
            <a:ext cx="122044" cy="98388"/>
            <a:chOff x="10345353" y="4180907"/>
            <a:chExt cx="328863" cy="265120"/>
          </a:xfrm>
        </p:grpSpPr>
        <p:sp>
          <p:nvSpPr>
            <p:cNvPr id="7" name="Oval 6"/>
            <p:cNvSpPr/>
            <p:nvPr/>
          </p:nvSpPr>
          <p:spPr>
            <a:xfrm>
              <a:off x="10345353" y="4180907"/>
              <a:ext cx="231334" cy="231335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Pie 66"/>
            <p:cNvSpPr/>
            <p:nvPr/>
          </p:nvSpPr>
          <p:spPr>
            <a:xfrm>
              <a:off x="10442883" y="4214694"/>
              <a:ext cx="231333" cy="231333"/>
            </a:xfrm>
            <a:prstGeom prst="pie">
              <a:avLst>
                <a:gd name="adj1" fmla="val 11571901"/>
                <a:gd name="adj2" fmla="val 12680113"/>
              </a:avLst>
            </a:prstGeom>
            <a:solidFill>
              <a:srgbClr val="92D050"/>
            </a:solidFill>
            <a:ln w="31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897251" y="3109617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 smtClean="0">
                <a:solidFill>
                  <a:srgbClr val="92D050"/>
                </a:solidFill>
                <a:latin typeface="Agency FB" panose="020B0503020202020204" pitchFamily="34" charset="0"/>
              </a:rPr>
              <a:t>05m25s</a:t>
            </a:r>
          </a:p>
          <a:p>
            <a:pPr algn="r"/>
            <a:r>
              <a:rPr lang="en-US" sz="900" dirty="0" smtClean="0">
                <a:solidFill>
                  <a:srgbClr val="92D050"/>
                </a:solidFill>
                <a:latin typeface="Agency FB" panose="020B0503020202020204" pitchFamily="34" charset="0"/>
              </a:rPr>
              <a:t>11:19:30</a:t>
            </a:r>
          </a:p>
        </p:txBody>
      </p:sp>
      <p:sp>
        <p:nvSpPr>
          <p:cNvPr id="9" name="Isosceles Triangle 8"/>
          <p:cNvSpPr/>
          <p:nvPr/>
        </p:nvSpPr>
        <p:spPr>
          <a:xfrm>
            <a:off x="6709198" y="2932467"/>
            <a:ext cx="372672" cy="32126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larke Light" panose="00000500000000000000" pitchFamily="50" charset="0"/>
              </a:rPr>
              <a:t>0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687375" y="3772168"/>
            <a:ext cx="2704593" cy="4098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7074894" y="3739432"/>
            <a:ext cx="1401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gency FB" panose="020B0503020202020204" pitchFamily="34" charset="0"/>
              </a:rPr>
              <a:t>WP 17-001-02// Target 4</a:t>
            </a:r>
          </a:p>
          <a:p>
            <a:r>
              <a:rPr lang="en-US" sz="1200" dirty="0" smtClean="0">
                <a:latin typeface="Agency FB" panose="020B0503020202020204" pitchFamily="34" charset="0"/>
              </a:rPr>
              <a:t>13T </a:t>
            </a:r>
            <a:r>
              <a:rPr lang="en-US" sz="1200" dirty="0">
                <a:latin typeface="Agency FB" panose="020B0503020202020204" pitchFamily="34" charset="0"/>
              </a:rPr>
              <a:t>DF </a:t>
            </a:r>
            <a:r>
              <a:rPr lang="en-US" sz="1200" dirty="0" smtClean="0">
                <a:latin typeface="Agency FB" panose="020B0503020202020204" pitchFamily="34" charset="0"/>
              </a:rPr>
              <a:t>5344 7124/7270’</a:t>
            </a:r>
            <a:endParaRPr lang="en-US" sz="1200" dirty="0">
              <a:latin typeface="Agency FB" panose="020B0503020202020204" pitchFamily="34" charset="0"/>
            </a:endParaRPr>
          </a:p>
          <a:p>
            <a:endParaRPr lang="en-US" sz="1200" dirty="0" smtClean="0">
              <a:latin typeface="Agency FB" panose="020B0503020202020204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636548" y="3951777"/>
            <a:ext cx="6062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  <a:latin typeface="Agency FB" panose="020B0503020202020204" pitchFamily="34" charset="0"/>
              </a:rPr>
              <a:t>11:25:00z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745260" y="3278905"/>
            <a:ext cx="3353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80kph</a:t>
            </a:r>
            <a:endParaRPr lang="en-US" sz="600" dirty="0">
              <a:solidFill>
                <a:srgbClr val="FFC000"/>
              </a:solidFill>
              <a:latin typeface="Agency FB" panose="020B0503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464341" y="310961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92D050"/>
                </a:solidFill>
                <a:latin typeface="Agency FB" panose="020B0503020202020204" pitchFamily="34" charset="0"/>
              </a:rPr>
              <a:t>110°</a:t>
            </a:r>
          </a:p>
          <a:p>
            <a:r>
              <a:rPr lang="en-US" sz="900" dirty="0" smtClean="0">
                <a:solidFill>
                  <a:srgbClr val="92D050"/>
                </a:solidFill>
                <a:latin typeface="Agency FB" panose="020B0503020202020204" pitchFamily="34" charset="0"/>
              </a:rPr>
              <a:t>7.5km</a:t>
            </a:r>
            <a:endParaRPr lang="en-US" sz="900" dirty="0">
              <a:solidFill>
                <a:srgbClr val="92D050"/>
              </a:solidFill>
              <a:latin typeface="Agency FB" panose="020B0503020202020204" pitchFamily="34" charset="0"/>
            </a:endParaRPr>
          </a:p>
        </p:txBody>
      </p:sp>
      <p:sp>
        <p:nvSpPr>
          <p:cNvPr id="81" name="Isosceles Triangle 80"/>
          <p:cNvSpPr/>
          <p:nvPr/>
        </p:nvSpPr>
        <p:spPr>
          <a:xfrm>
            <a:off x="6774827" y="985417"/>
            <a:ext cx="144500" cy="124568"/>
          </a:xfrm>
          <a:prstGeom prst="triangl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Clarke Light" panose="00000500000000000000" pitchFamily="50" charset="0"/>
              </a:rPr>
              <a:t>0</a:t>
            </a:r>
          </a:p>
        </p:txBody>
      </p:sp>
      <p:sp>
        <p:nvSpPr>
          <p:cNvPr id="82" name="Oval 81"/>
          <p:cNvSpPr/>
          <p:nvPr/>
        </p:nvSpPr>
        <p:spPr>
          <a:xfrm>
            <a:off x="7256216" y="1259383"/>
            <a:ext cx="141478" cy="14147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Clarke Light" panose="00000500000000000000" pitchFamily="50" charset="0"/>
              </a:rPr>
              <a:t>1</a:t>
            </a:r>
          </a:p>
        </p:txBody>
      </p:sp>
      <p:sp>
        <p:nvSpPr>
          <p:cNvPr id="83" name="Oval 82"/>
          <p:cNvSpPr/>
          <p:nvPr/>
        </p:nvSpPr>
        <p:spPr>
          <a:xfrm>
            <a:off x="7782132" y="1837152"/>
            <a:ext cx="141478" cy="14147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smtClean="0">
                <a:solidFill>
                  <a:schemeClr val="tx1"/>
                </a:solidFill>
                <a:latin typeface="Clarke Light" panose="00000500000000000000" pitchFamily="50" charset="0"/>
              </a:rPr>
              <a:t>2</a:t>
            </a:r>
            <a:endParaRPr lang="en-US" sz="500" dirty="0">
              <a:solidFill>
                <a:schemeClr val="tx1"/>
              </a:solidFill>
              <a:latin typeface="Clarke Light" panose="00000500000000000000" pitchFamily="50" charset="0"/>
            </a:endParaRPr>
          </a:p>
        </p:txBody>
      </p:sp>
      <p:sp>
        <p:nvSpPr>
          <p:cNvPr id="84" name="Isosceles Triangle 83"/>
          <p:cNvSpPr/>
          <p:nvPr/>
        </p:nvSpPr>
        <p:spPr>
          <a:xfrm rot="10800000">
            <a:off x="6716174" y="3830902"/>
            <a:ext cx="372672" cy="32126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Clarke Light" panose="00000500000000000000" pitchFamily="50" charset="0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6723150" y="3764979"/>
            <a:ext cx="358720" cy="3587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larke Light" panose="00000500000000000000" pitchFamily="50" charset="0"/>
              </a:rPr>
              <a:t>2</a:t>
            </a:r>
            <a:endParaRPr lang="en-US" dirty="0">
              <a:solidFill>
                <a:schemeClr val="tx1"/>
              </a:solidFill>
              <a:latin typeface="Clarke Light" panose="00000500000000000000" pitchFamily="50" charset="0"/>
            </a:endParaRPr>
          </a:p>
        </p:txBody>
      </p:sp>
      <p:sp>
        <p:nvSpPr>
          <p:cNvPr id="86" name="Isosceles Triangle 85"/>
          <p:cNvSpPr/>
          <p:nvPr/>
        </p:nvSpPr>
        <p:spPr>
          <a:xfrm rot="10800000">
            <a:off x="7782132" y="1861574"/>
            <a:ext cx="144500" cy="124568"/>
          </a:xfrm>
          <a:prstGeom prst="triangl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chemeClr val="tx1"/>
              </a:solidFill>
              <a:latin typeface="Clarke Light" panose="00000500000000000000" pitchFamily="50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850535" y="1132223"/>
            <a:ext cx="425450" cy="149225"/>
          </a:xfrm>
          <a:custGeom>
            <a:avLst/>
            <a:gdLst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450" h="149225">
                <a:moveTo>
                  <a:pt x="0" y="0"/>
                </a:moveTo>
                <a:cubicBezTo>
                  <a:pt x="19844" y="10319"/>
                  <a:pt x="39688" y="20638"/>
                  <a:pt x="73025" y="25400"/>
                </a:cubicBezTo>
                <a:lnTo>
                  <a:pt x="200025" y="28575"/>
                </a:lnTo>
                <a:lnTo>
                  <a:pt x="254000" y="107950"/>
                </a:lnTo>
                <a:lnTo>
                  <a:pt x="339725" y="104775"/>
                </a:lnTo>
                <a:lnTo>
                  <a:pt x="425450" y="149225"/>
                </a:lnTo>
              </a:path>
            </a:pathLst>
          </a:cu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7317260" y="1398923"/>
            <a:ext cx="482653" cy="463550"/>
          </a:xfrm>
          <a:custGeom>
            <a:avLst/>
            <a:gdLst>
              <a:gd name="connsiteX0" fmla="*/ 17729 w 484507"/>
              <a:gd name="connsiteY0" fmla="*/ 0 h 463550"/>
              <a:gd name="connsiteX1" fmla="*/ 1854 w 484507"/>
              <a:gd name="connsiteY1" fmla="*/ 95250 h 463550"/>
              <a:gd name="connsiteX2" fmla="*/ 55829 w 484507"/>
              <a:gd name="connsiteY2" fmla="*/ 168275 h 463550"/>
              <a:gd name="connsiteX3" fmla="*/ 97104 w 484507"/>
              <a:gd name="connsiteY3" fmla="*/ 276225 h 463550"/>
              <a:gd name="connsiteX4" fmla="*/ 166954 w 484507"/>
              <a:gd name="connsiteY4" fmla="*/ 339725 h 463550"/>
              <a:gd name="connsiteX5" fmla="*/ 278079 w 484507"/>
              <a:gd name="connsiteY5" fmla="*/ 381000 h 463550"/>
              <a:gd name="connsiteX6" fmla="*/ 328879 w 484507"/>
              <a:gd name="connsiteY6" fmla="*/ 425450 h 463550"/>
              <a:gd name="connsiteX7" fmla="*/ 459054 w 484507"/>
              <a:gd name="connsiteY7" fmla="*/ 447675 h 463550"/>
              <a:gd name="connsiteX8" fmla="*/ 484454 w 484507"/>
              <a:gd name="connsiteY8" fmla="*/ 463550 h 463550"/>
              <a:gd name="connsiteX0" fmla="*/ 17729 w 484507"/>
              <a:gd name="connsiteY0" fmla="*/ 0 h 463550"/>
              <a:gd name="connsiteX1" fmla="*/ 1854 w 484507"/>
              <a:gd name="connsiteY1" fmla="*/ 95250 h 463550"/>
              <a:gd name="connsiteX2" fmla="*/ 55829 w 484507"/>
              <a:gd name="connsiteY2" fmla="*/ 168275 h 463550"/>
              <a:gd name="connsiteX3" fmla="*/ 97104 w 484507"/>
              <a:gd name="connsiteY3" fmla="*/ 276225 h 463550"/>
              <a:gd name="connsiteX4" fmla="*/ 166954 w 484507"/>
              <a:gd name="connsiteY4" fmla="*/ 339725 h 463550"/>
              <a:gd name="connsiteX5" fmla="*/ 278079 w 484507"/>
              <a:gd name="connsiteY5" fmla="*/ 381000 h 463550"/>
              <a:gd name="connsiteX6" fmla="*/ 328879 w 484507"/>
              <a:gd name="connsiteY6" fmla="*/ 425450 h 463550"/>
              <a:gd name="connsiteX7" fmla="*/ 459054 w 484507"/>
              <a:gd name="connsiteY7" fmla="*/ 447675 h 463550"/>
              <a:gd name="connsiteX8" fmla="*/ 484454 w 484507"/>
              <a:gd name="connsiteY8" fmla="*/ 463550 h 463550"/>
              <a:gd name="connsiteX0" fmla="*/ 15875 w 482653"/>
              <a:gd name="connsiteY0" fmla="*/ 0 h 463550"/>
              <a:gd name="connsiteX1" fmla="*/ 0 w 482653"/>
              <a:gd name="connsiteY1" fmla="*/ 95250 h 463550"/>
              <a:gd name="connsiteX2" fmla="*/ 53975 w 482653"/>
              <a:gd name="connsiteY2" fmla="*/ 168275 h 463550"/>
              <a:gd name="connsiteX3" fmla="*/ 95250 w 482653"/>
              <a:gd name="connsiteY3" fmla="*/ 276225 h 463550"/>
              <a:gd name="connsiteX4" fmla="*/ 165100 w 482653"/>
              <a:gd name="connsiteY4" fmla="*/ 339725 h 463550"/>
              <a:gd name="connsiteX5" fmla="*/ 276225 w 482653"/>
              <a:gd name="connsiteY5" fmla="*/ 381000 h 463550"/>
              <a:gd name="connsiteX6" fmla="*/ 327025 w 482653"/>
              <a:gd name="connsiteY6" fmla="*/ 425450 h 463550"/>
              <a:gd name="connsiteX7" fmla="*/ 457200 w 482653"/>
              <a:gd name="connsiteY7" fmla="*/ 447675 h 463550"/>
              <a:gd name="connsiteX8" fmla="*/ 482600 w 482653"/>
              <a:gd name="connsiteY8" fmla="*/ 463550 h 463550"/>
              <a:gd name="connsiteX0" fmla="*/ 15875 w 482653"/>
              <a:gd name="connsiteY0" fmla="*/ 0 h 463550"/>
              <a:gd name="connsiteX1" fmla="*/ 0 w 482653"/>
              <a:gd name="connsiteY1" fmla="*/ 95250 h 463550"/>
              <a:gd name="connsiteX2" fmla="*/ 53975 w 482653"/>
              <a:gd name="connsiteY2" fmla="*/ 168275 h 463550"/>
              <a:gd name="connsiteX3" fmla="*/ 95250 w 482653"/>
              <a:gd name="connsiteY3" fmla="*/ 276225 h 463550"/>
              <a:gd name="connsiteX4" fmla="*/ 165100 w 482653"/>
              <a:gd name="connsiteY4" fmla="*/ 339725 h 463550"/>
              <a:gd name="connsiteX5" fmla="*/ 276225 w 482653"/>
              <a:gd name="connsiteY5" fmla="*/ 381000 h 463550"/>
              <a:gd name="connsiteX6" fmla="*/ 327025 w 482653"/>
              <a:gd name="connsiteY6" fmla="*/ 425450 h 463550"/>
              <a:gd name="connsiteX7" fmla="*/ 457200 w 482653"/>
              <a:gd name="connsiteY7" fmla="*/ 447675 h 463550"/>
              <a:gd name="connsiteX8" fmla="*/ 482600 w 482653"/>
              <a:gd name="connsiteY8" fmla="*/ 463550 h 463550"/>
              <a:gd name="connsiteX0" fmla="*/ 15875 w 482653"/>
              <a:gd name="connsiteY0" fmla="*/ 0 h 463550"/>
              <a:gd name="connsiteX1" fmla="*/ 0 w 482653"/>
              <a:gd name="connsiteY1" fmla="*/ 95250 h 463550"/>
              <a:gd name="connsiteX2" fmla="*/ 53975 w 482653"/>
              <a:gd name="connsiteY2" fmla="*/ 168275 h 463550"/>
              <a:gd name="connsiteX3" fmla="*/ 95250 w 482653"/>
              <a:gd name="connsiteY3" fmla="*/ 276225 h 463550"/>
              <a:gd name="connsiteX4" fmla="*/ 165100 w 482653"/>
              <a:gd name="connsiteY4" fmla="*/ 339725 h 463550"/>
              <a:gd name="connsiteX5" fmla="*/ 276225 w 482653"/>
              <a:gd name="connsiteY5" fmla="*/ 381000 h 463550"/>
              <a:gd name="connsiteX6" fmla="*/ 327025 w 482653"/>
              <a:gd name="connsiteY6" fmla="*/ 425450 h 463550"/>
              <a:gd name="connsiteX7" fmla="*/ 457200 w 482653"/>
              <a:gd name="connsiteY7" fmla="*/ 447675 h 463550"/>
              <a:gd name="connsiteX8" fmla="*/ 482600 w 482653"/>
              <a:gd name="connsiteY8" fmla="*/ 463550 h 463550"/>
              <a:gd name="connsiteX0" fmla="*/ 15875 w 482653"/>
              <a:gd name="connsiteY0" fmla="*/ 0 h 463550"/>
              <a:gd name="connsiteX1" fmla="*/ 0 w 482653"/>
              <a:gd name="connsiteY1" fmla="*/ 95250 h 463550"/>
              <a:gd name="connsiteX2" fmla="*/ 53975 w 482653"/>
              <a:gd name="connsiteY2" fmla="*/ 168275 h 463550"/>
              <a:gd name="connsiteX3" fmla="*/ 95250 w 482653"/>
              <a:gd name="connsiteY3" fmla="*/ 276225 h 463550"/>
              <a:gd name="connsiteX4" fmla="*/ 165100 w 482653"/>
              <a:gd name="connsiteY4" fmla="*/ 339725 h 463550"/>
              <a:gd name="connsiteX5" fmla="*/ 276225 w 482653"/>
              <a:gd name="connsiteY5" fmla="*/ 381000 h 463550"/>
              <a:gd name="connsiteX6" fmla="*/ 327025 w 482653"/>
              <a:gd name="connsiteY6" fmla="*/ 425450 h 463550"/>
              <a:gd name="connsiteX7" fmla="*/ 457200 w 482653"/>
              <a:gd name="connsiteY7" fmla="*/ 447675 h 463550"/>
              <a:gd name="connsiteX8" fmla="*/ 482600 w 482653"/>
              <a:gd name="connsiteY8" fmla="*/ 46355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2653" h="463550">
                <a:moveTo>
                  <a:pt x="15875" y="0"/>
                </a:moveTo>
                <a:lnTo>
                  <a:pt x="0" y="95250"/>
                </a:lnTo>
                <a:lnTo>
                  <a:pt x="53975" y="168275"/>
                </a:lnTo>
                <a:lnTo>
                  <a:pt x="95250" y="276225"/>
                </a:lnTo>
                <a:cubicBezTo>
                  <a:pt x="113771" y="304800"/>
                  <a:pt x="134938" y="322263"/>
                  <a:pt x="165100" y="339725"/>
                </a:cubicBezTo>
                <a:lnTo>
                  <a:pt x="276225" y="381000"/>
                </a:lnTo>
                <a:cubicBezTo>
                  <a:pt x="303213" y="395288"/>
                  <a:pt x="296863" y="414338"/>
                  <a:pt x="327025" y="425450"/>
                </a:cubicBezTo>
                <a:lnTo>
                  <a:pt x="457200" y="447675"/>
                </a:lnTo>
                <a:cubicBezTo>
                  <a:pt x="483129" y="454025"/>
                  <a:pt x="482864" y="458787"/>
                  <a:pt x="482600" y="463550"/>
                </a:cubicBezTo>
              </a:path>
            </a:pathLst>
          </a:cu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2249744" y="284951"/>
            <a:ext cx="3124913" cy="6184899"/>
            <a:chOff x="6271812" y="233464"/>
            <a:chExt cx="3124913" cy="6184899"/>
          </a:xfrm>
        </p:grpSpPr>
        <p:grpSp>
          <p:nvGrpSpPr>
            <p:cNvPr id="88" name="Group 87"/>
            <p:cNvGrpSpPr/>
            <p:nvPr/>
          </p:nvGrpSpPr>
          <p:grpSpPr>
            <a:xfrm>
              <a:off x="6271812" y="233464"/>
              <a:ext cx="3124913" cy="6184899"/>
              <a:chOff x="2839503" y="1"/>
              <a:chExt cx="3464995" cy="6857998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12" name="Rounded Rectangle 111"/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" name="Rounded Rectangle 112"/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4" name="Rectangle 113"/>
                <p:cNvSpPr/>
                <p:nvPr userDrawn="1"/>
              </p:nvSpPr>
              <p:spPr>
                <a:xfrm>
                  <a:off x="3050294" y="482054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u="sng" dirty="0" smtClean="0">
                      <a:solidFill>
                        <a:prstClr val="white"/>
                      </a:solidFill>
                    </a:rPr>
                    <a:t>ANVIL</a:t>
                  </a:r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" name="Rounded Rectangle 114"/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11" name="Rectangle 110"/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sp>
          <p:nvSpPr>
            <p:cNvPr id="89" name="Rectangle 88"/>
            <p:cNvSpPr/>
            <p:nvPr/>
          </p:nvSpPr>
          <p:spPr>
            <a:xfrm>
              <a:off x="6897244" y="5741835"/>
              <a:ext cx="254000" cy="241300"/>
            </a:xfrm>
            <a:prstGeom prst="rect">
              <a:avLst/>
            </a:prstGeom>
            <a:noFill/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 flipV="1">
              <a:off x="8656546" y="5944567"/>
              <a:ext cx="186833" cy="1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headEnd type="triangle" w="med" len="med"/>
              <a:tailEnd type="none" w="med" len="med"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</p:cxnSp>
        <p:sp>
          <p:nvSpPr>
            <p:cNvPr id="107" name="Arc 106"/>
            <p:cNvSpPr/>
            <p:nvPr/>
          </p:nvSpPr>
          <p:spPr>
            <a:xfrm>
              <a:off x="8742067" y="5738209"/>
              <a:ext cx="206375" cy="206375"/>
            </a:xfrm>
            <a:prstGeom prst="arc">
              <a:avLst>
                <a:gd name="adj1" fmla="val 16200000"/>
                <a:gd name="adj2" fmla="val 5462488"/>
              </a:avLst>
            </a:prstGeom>
            <a:noFill/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Up Arrow 107"/>
            <p:cNvSpPr/>
            <p:nvPr/>
          </p:nvSpPr>
          <p:spPr>
            <a:xfrm>
              <a:off x="7721168" y="5741893"/>
              <a:ext cx="364346" cy="337394"/>
            </a:xfrm>
            <a:prstGeom prst="upArrow">
              <a:avLst>
                <a:gd name="adj1" fmla="val 81911"/>
                <a:gd name="adj2" fmla="val 38513"/>
              </a:avLst>
            </a:prstGeom>
            <a:noFill/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6846324" y="5789940"/>
              <a:ext cx="254000" cy="2413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</p:grpSp>
      <p:sp>
        <p:nvSpPr>
          <p:cNvPr id="117" name="Rectangle 116"/>
          <p:cNvSpPr/>
          <p:nvPr/>
        </p:nvSpPr>
        <p:spPr>
          <a:xfrm>
            <a:off x="2466355" y="911128"/>
            <a:ext cx="2704593" cy="46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2443680" y="881489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gency FB" panose="020B0503020202020204" pitchFamily="34" charset="0"/>
              </a:rPr>
              <a:t>ROUTE LIST</a:t>
            </a:r>
            <a:endParaRPr lang="en-US" sz="1200" dirty="0" smtClean="0">
              <a:solidFill>
                <a:srgbClr val="92D050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010150" y="1495424"/>
            <a:ext cx="76411" cy="370522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ounded Rectangle 142"/>
          <p:cNvSpPr/>
          <p:nvPr/>
        </p:nvSpPr>
        <p:spPr>
          <a:xfrm>
            <a:off x="4998830" y="1581666"/>
            <a:ext cx="112850" cy="36829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4222757" y="864814"/>
            <a:ext cx="624231" cy="624231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070" y="979277"/>
            <a:ext cx="328422" cy="328422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116" y="973478"/>
            <a:ext cx="342120" cy="342120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92" y="963849"/>
            <a:ext cx="361378" cy="361378"/>
          </a:xfrm>
          <a:prstGeom prst="rect">
            <a:avLst/>
          </a:prstGeom>
        </p:spPr>
      </p:pic>
      <p:pic>
        <p:nvPicPr>
          <p:cNvPr id="156" name="Picture 2" descr="Image result for material icon trash ca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4370" y="984422"/>
            <a:ext cx="310086" cy="31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Rectangle 156"/>
          <p:cNvSpPr/>
          <p:nvPr/>
        </p:nvSpPr>
        <p:spPr>
          <a:xfrm>
            <a:off x="2463886" y="1432975"/>
            <a:ext cx="2422567" cy="433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2441211" y="1403335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gency FB" panose="020B0503020202020204" pitchFamily="34" charset="0"/>
              </a:rPr>
              <a:t>ROUTE – 17-001[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Tyrant45</a:t>
            </a:r>
            <a:r>
              <a:rPr lang="en-US" sz="1200" dirty="0" smtClean="0">
                <a:latin typeface="Agency FB" panose="020B0503020202020204" pitchFamily="34" charset="0"/>
              </a:rPr>
              <a:t>]//</a:t>
            </a:r>
            <a:r>
              <a:rPr lang="en-US" sz="1200" dirty="0" smtClean="0">
                <a:solidFill>
                  <a:srgbClr val="92D050"/>
                </a:solidFill>
                <a:latin typeface="Agency FB" panose="020B0503020202020204" pitchFamily="34" charset="0"/>
              </a:rPr>
              <a:t>14.9 km</a:t>
            </a:r>
          </a:p>
          <a:p>
            <a:r>
              <a:rPr lang="en-US" sz="1200" dirty="0" smtClean="0">
                <a:latin typeface="Agency FB" panose="020B0503020202020204" pitchFamily="34" charset="0"/>
              </a:rPr>
              <a:t>Origin: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House C</a:t>
            </a:r>
            <a:r>
              <a:rPr lang="en-US" sz="1200" dirty="0">
                <a:latin typeface="Agency FB" panose="020B0503020202020204" pitchFamily="34" charset="0"/>
              </a:rPr>
              <a:t> </a:t>
            </a:r>
            <a:r>
              <a:rPr lang="en-US" sz="1200" dirty="0" err="1" smtClean="0">
                <a:latin typeface="Agency FB" panose="020B0503020202020204" pitchFamily="34" charset="0"/>
              </a:rPr>
              <a:t>Dest</a:t>
            </a:r>
            <a:r>
              <a:rPr lang="en-US" sz="1200" dirty="0" smtClean="0">
                <a:latin typeface="Agency FB" panose="020B0503020202020204" pitchFamily="34" charset="0"/>
              </a:rPr>
              <a:t>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Target 4 </a:t>
            </a:r>
            <a:r>
              <a:rPr lang="en-US" sz="1200" dirty="0" smtClean="0">
                <a:latin typeface="Agency FB" panose="020B0503020202020204" pitchFamily="34" charset="0"/>
              </a:rPr>
              <a:t>TOT: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11:25:00z</a:t>
            </a:r>
            <a:endParaRPr lang="en-US" sz="1200" dirty="0">
              <a:solidFill>
                <a:srgbClr val="FFC000"/>
              </a:solidFill>
              <a:latin typeface="Agency FB" panose="020B0503020202020204" pitchFamily="34" charset="0"/>
            </a:endParaRPr>
          </a:p>
        </p:txBody>
      </p:sp>
      <p:sp>
        <p:nvSpPr>
          <p:cNvPr id="159" name="Isosceles Triangle 158"/>
          <p:cNvSpPr/>
          <p:nvPr/>
        </p:nvSpPr>
        <p:spPr>
          <a:xfrm>
            <a:off x="2544826" y="1534738"/>
            <a:ext cx="144500" cy="124568"/>
          </a:xfrm>
          <a:prstGeom prst="triangl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Clarke Light" panose="00000500000000000000" pitchFamily="50" charset="0"/>
              </a:rPr>
              <a:t>0</a:t>
            </a:r>
          </a:p>
        </p:txBody>
      </p:sp>
      <p:sp>
        <p:nvSpPr>
          <p:cNvPr id="160" name="Oval 159"/>
          <p:cNvSpPr/>
          <p:nvPr/>
        </p:nvSpPr>
        <p:spPr>
          <a:xfrm>
            <a:off x="3026215" y="1808704"/>
            <a:ext cx="141478" cy="14147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Clarke Light" panose="00000500000000000000" pitchFamily="50" charset="0"/>
              </a:rPr>
              <a:t>1</a:t>
            </a:r>
          </a:p>
        </p:txBody>
      </p:sp>
      <p:sp>
        <p:nvSpPr>
          <p:cNvPr id="161" name="Freeform 160"/>
          <p:cNvSpPr/>
          <p:nvPr/>
        </p:nvSpPr>
        <p:spPr>
          <a:xfrm>
            <a:off x="2620534" y="1681544"/>
            <a:ext cx="425450" cy="149225"/>
          </a:xfrm>
          <a:custGeom>
            <a:avLst/>
            <a:gdLst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450" h="149225">
                <a:moveTo>
                  <a:pt x="0" y="0"/>
                </a:moveTo>
                <a:cubicBezTo>
                  <a:pt x="19844" y="10319"/>
                  <a:pt x="39688" y="20638"/>
                  <a:pt x="73025" y="25400"/>
                </a:cubicBezTo>
                <a:lnTo>
                  <a:pt x="200025" y="28575"/>
                </a:lnTo>
                <a:lnTo>
                  <a:pt x="254000" y="107950"/>
                </a:lnTo>
                <a:lnTo>
                  <a:pt x="339725" y="104775"/>
                </a:lnTo>
                <a:lnTo>
                  <a:pt x="425450" y="149225"/>
                </a:lnTo>
              </a:path>
            </a:pathLst>
          </a:cu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2463886" y="1899776"/>
            <a:ext cx="2422567" cy="433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2441211" y="187013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gency FB" panose="020B0503020202020204" pitchFamily="34" charset="0"/>
              </a:rPr>
              <a:t>ROUTE – 17-001[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Tyrant45</a:t>
            </a:r>
            <a:r>
              <a:rPr lang="en-US" sz="1200" dirty="0" smtClean="0">
                <a:latin typeface="Agency FB" panose="020B0503020202020204" pitchFamily="34" charset="0"/>
              </a:rPr>
              <a:t>]//</a:t>
            </a:r>
            <a:r>
              <a:rPr lang="en-US" sz="1200" dirty="0" smtClean="0">
                <a:solidFill>
                  <a:srgbClr val="92D050"/>
                </a:solidFill>
                <a:latin typeface="Agency FB" panose="020B0503020202020204" pitchFamily="34" charset="0"/>
              </a:rPr>
              <a:t>14.9 km</a:t>
            </a:r>
          </a:p>
          <a:p>
            <a:r>
              <a:rPr lang="en-US" sz="1200" dirty="0" smtClean="0">
                <a:latin typeface="Agency FB" panose="020B0503020202020204" pitchFamily="34" charset="0"/>
              </a:rPr>
              <a:t>Origin: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House C</a:t>
            </a:r>
            <a:r>
              <a:rPr lang="en-US" sz="1200" dirty="0">
                <a:latin typeface="Agency FB" panose="020B0503020202020204" pitchFamily="34" charset="0"/>
              </a:rPr>
              <a:t> </a:t>
            </a:r>
            <a:r>
              <a:rPr lang="en-US" sz="1200" dirty="0" err="1" smtClean="0">
                <a:latin typeface="Agency FB" panose="020B0503020202020204" pitchFamily="34" charset="0"/>
              </a:rPr>
              <a:t>Dest</a:t>
            </a:r>
            <a:r>
              <a:rPr lang="en-US" sz="1200" dirty="0" smtClean="0">
                <a:latin typeface="Agency FB" panose="020B0503020202020204" pitchFamily="34" charset="0"/>
              </a:rPr>
              <a:t>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Target 4 </a:t>
            </a:r>
            <a:r>
              <a:rPr lang="en-US" sz="1200" dirty="0" smtClean="0">
                <a:latin typeface="Agency FB" panose="020B0503020202020204" pitchFamily="34" charset="0"/>
              </a:rPr>
              <a:t>TOT: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11:25:00z</a:t>
            </a:r>
            <a:endParaRPr lang="en-US" sz="1200" dirty="0">
              <a:solidFill>
                <a:srgbClr val="FFC000"/>
              </a:solidFill>
              <a:latin typeface="Agency FB" panose="020B0503020202020204" pitchFamily="34" charset="0"/>
            </a:endParaRPr>
          </a:p>
        </p:txBody>
      </p:sp>
      <p:sp>
        <p:nvSpPr>
          <p:cNvPr id="164" name="Isosceles Triangle 163"/>
          <p:cNvSpPr/>
          <p:nvPr/>
        </p:nvSpPr>
        <p:spPr>
          <a:xfrm>
            <a:off x="2544826" y="2001539"/>
            <a:ext cx="144500" cy="124568"/>
          </a:xfrm>
          <a:prstGeom prst="triangl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Clarke Light" panose="00000500000000000000" pitchFamily="50" charset="0"/>
              </a:rPr>
              <a:t>0</a:t>
            </a:r>
          </a:p>
        </p:txBody>
      </p:sp>
      <p:sp>
        <p:nvSpPr>
          <p:cNvPr id="165" name="Oval 164"/>
          <p:cNvSpPr/>
          <p:nvPr/>
        </p:nvSpPr>
        <p:spPr>
          <a:xfrm>
            <a:off x="3026215" y="2275505"/>
            <a:ext cx="141478" cy="14147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Clarke Light" panose="00000500000000000000" pitchFamily="50" charset="0"/>
              </a:rPr>
              <a:t>1</a:t>
            </a:r>
          </a:p>
        </p:txBody>
      </p:sp>
      <p:sp>
        <p:nvSpPr>
          <p:cNvPr id="166" name="Freeform 165"/>
          <p:cNvSpPr/>
          <p:nvPr/>
        </p:nvSpPr>
        <p:spPr>
          <a:xfrm>
            <a:off x="2620534" y="2148345"/>
            <a:ext cx="425450" cy="149225"/>
          </a:xfrm>
          <a:custGeom>
            <a:avLst/>
            <a:gdLst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450" h="149225">
                <a:moveTo>
                  <a:pt x="0" y="0"/>
                </a:moveTo>
                <a:cubicBezTo>
                  <a:pt x="19844" y="10319"/>
                  <a:pt x="39688" y="20638"/>
                  <a:pt x="73025" y="25400"/>
                </a:cubicBezTo>
                <a:lnTo>
                  <a:pt x="200025" y="28575"/>
                </a:lnTo>
                <a:lnTo>
                  <a:pt x="254000" y="107950"/>
                </a:lnTo>
                <a:lnTo>
                  <a:pt x="339725" y="104775"/>
                </a:lnTo>
                <a:lnTo>
                  <a:pt x="425450" y="149225"/>
                </a:lnTo>
              </a:path>
            </a:pathLst>
          </a:cu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2463886" y="2365918"/>
            <a:ext cx="2422567" cy="433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2441211" y="2336278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gency FB" panose="020B0503020202020204" pitchFamily="34" charset="0"/>
              </a:rPr>
              <a:t>ROUTE – 17-001[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Tyrant45</a:t>
            </a:r>
            <a:r>
              <a:rPr lang="en-US" sz="1200" dirty="0" smtClean="0">
                <a:latin typeface="Agency FB" panose="020B0503020202020204" pitchFamily="34" charset="0"/>
              </a:rPr>
              <a:t>]//</a:t>
            </a:r>
            <a:r>
              <a:rPr lang="en-US" sz="1200" dirty="0" smtClean="0">
                <a:solidFill>
                  <a:srgbClr val="92D050"/>
                </a:solidFill>
                <a:latin typeface="Agency FB" panose="020B0503020202020204" pitchFamily="34" charset="0"/>
              </a:rPr>
              <a:t>14.9 km</a:t>
            </a:r>
          </a:p>
          <a:p>
            <a:r>
              <a:rPr lang="en-US" sz="1200" dirty="0" smtClean="0">
                <a:latin typeface="Agency FB" panose="020B0503020202020204" pitchFamily="34" charset="0"/>
              </a:rPr>
              <a:t>Origin: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House C</a:t>
            </a:r>
            <a:r>
              <a:rPr lang="en-US" sz="1200" dirty="0">
                <a:latin typeface="Agency FB" panose="020B0503020202020204" pitchFamily="34" charset="0"/>
              </a:rPr>
              <a:t> </a:t>
            </a:r>
            <a:r>
              <a:rPr lang="en-US" sz="1200" dirty="0" err="1" smtClean="0">
                <a:latin typeface="Agency FB" panose="020B0503020202020204" pitchFamily="34" charset="0"/>
              </a:rPr>
              <a:t>Dest</a:t>
            </a:r>
            <a:r>
              <a:rPr lang="en-US" sz="1200" dirty="0" smtClean="0">
                <a:latin typeface="Agency FB" panose="020B0503020202020204" pitchFamily="34" charset="0"/>
              </a:rPr>
              <a:t>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Target 4 </a:t>
            </a:r>
            <a:r>
              <a:rPr lang="en-US" sz="1200" dirty="0" smtClean="0">
                <a:latin typeface="Agency FB" panose="020B0503020202020204" pitchFamily="34" charset="0"/>
              </a:rPr>
              <a:t>TOT: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11:25:00z</a:t>
            </a:r>
            <a:endParaRPr lang="en-US" sz="1200" dirty="0">
              <a:solidFill>
                <a:srgbClr val="FFC000"/>
              </a:solidFill>
              <a:latin typeface="Agency FB" panose="020B0503020202020204" pitchFamily="34" charset="0"/>
            </a:endParaRPr>
          </a:p>
        </p:txBody>
      </p:sp>
      <p:sp>
        <p:nvSpPr>
          <p:cNvPr id="169" name="Isosceles Triangle 168"/>
          <p:cNvSpPr/>
          <p:nvPr/>
        </p:nvSpPr>
        <p:spPr>
          <a:xfrm>
            <a:off x="2544826" y="2467681"/>
            <a:ext cx="144500" cy="124568"/>
          </a:xfrm>
          <a:prstGeom prst="triangl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Clarke Light" panose="00000500000000000000" pitchFamily="50" charset="0"/>
              </a:rPr>
              <a:t>0</a:t>
            </a:r>
          </a:p>
        </p:txBody>
      </p:sp>
      <p:sp>
        <p:nvSpPr>
          <p:cNvPr id="170" name="Oval 169"/>
          <p:cNvSpPr/>
          <p:nvPr/>
        </p:nvSpPr>
        <p:spPr>
          <a:xfrm>
            <a:off x="3026215" y="2741647"/>
            <a:ext cx="141478" cy="14147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Clarke Light" panose="00000500000000000000" pitchFamily="50" charset="0"/>
              </a:rPr>
              <a:t>1</a:t>
            </a:r>
          </a:p>
        </p:txBody>
      </p:sp>
      <p:sp>
        <p:nvSpPr>
          <p:cNvPr id="171" name="Freeform 170"/>
          <p:cNvSpPr/>
          <p:nvPr/>
        </p:nvSpPr>
        <p:spPr>
          <a:xfrm>
            <a:off x="2620534" y="2614487"/>
            <a:ext cx="425450" cy="149225"/>
          </a:xfrm>
          <a:custGeom>
            <a:avLst/>
            <a:gdLst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450" h="149225">
                <a:moveTo>
                  <a:pt x="0" y="0"/>
                </a:moveTo>
                <a:cubicBezTo>
                  <a:pt x="19844" y="10319"/>
                  <a:pt x="39688" y="20638"/>
                  <a:pt x="73025" y="25400"/>
                </a:cubicBezTo>
                <a:lnTo>
                  <a:pt x="200025" y="28575"/>
                </a:lnTo>
                <a:lnTo>
                  <a:pt x="254000" y="107950"/>
                </a:lnTo>
                <a:lnTo>
                  <a:pt x="339725" y="104775"/>
                </a:lnTo>
                <a:lnTo>
                  <a:pt x="425450" y="149225"/>
                </a:lnTo>
              </a:path>
            </a:pathLst>
          </a:cu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2463886" y="2832719"/>
            <a:ext cx="2422567" cy="433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41211" y="2803079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gency FB" panose="020B0503020202020204" pitchFamily="34" charset="0"/>
              </a:rPr>
              <a:t>ROUTE – 17-001[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Tyrant45</a:t>
            </a:r>
            <a:r>
              <a:rPr lang="en-US" sz="1200" dirty="0" smtClean="0">
                <a:latin typeface="Agency FB" panose="020B0503020202020204" pitchFamily="34" charset="0"/>
              </a:rPr>
              <a:t>]//</a:t>
            </a:r>
            <a:r>
              <a:rPr lang="en-US" sz="1200" dirty="0" smtClean="0">
                <a:solidFill>
                  <a:srgbClr val="92D050"/>
                </a:solidFill>
                <a:latin typeface="Agency FB" panose="020B0503020202020204" pitchFamily="34" charset="0"/>
              </a:rPr>
              <a:t>14.9 km</a:t>
            </a:r>
          </a:p>
          <a:p>
            <a:r>
              <a:rPr lang="en-US" sz="1200" dirty="0" smtClean="0">
                <a:latin typeface="Agency FB" panose="020B0503020202020204" pitchFamily="34" charset="0"/>
              </a:rPr>
              <a:t>Origin: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House C</a:t>
            </a:r>
            <a:r>
              <a:rPr lang="en-US" sz="1200" dirty="0">
                <a:latin typeface="Agency FB" panose="020B0503020202020204" pitchFamily="34" charset="0"/>
              </a:rPr>
              <a:t> </a:t>
            </a:r>
            <a:r>
              <a:rPr lang="en-US" sz="1200" dirty="0" err="1" smtClean="0">
                <a:latin typeface="Agency FB" panose="020B0503020202020204" pitchFamily="34" charset="0"/>
              </a:rPr>
              <a:t>Dest</a:t>
            </a:r>
            <a:r>
              <a:rPr lang="en-US" sz="1200" dirty="0" smtClean="0">
                <a:latin typeface="Agency FB" panose="020B0503020202020204" pitchFamily="34" charset="0"/>
              </a:rPr>
              <a:t>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Target 4 </a:t>
            </a:r>
            <a:r>
              <a:rPr lang="en-US" sz="1200" dirty="0" smtClean="0">
                <a:latin typeface="Agency FB" panose="020B0503020202020204" pitchFamily="34" charset="0"/>
              </a:rPr>
              <a:t>TOT: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11:25:00z</a:t>
            </a:r>
            <a:endParaRPr lang="en-US" sz="1200" dirty="0">
              <a:solidFill>
                <a:srgbClr val="FFC000"/>
              </a:solidFill>
              <a:latin typeface="Agency FB" panose="020B0503020202020204" pitchFamily="34" charset="0"/>
            </a:endParaRPr>
          </a:p>
        </p:txBody>
      </p:sp>
      <p:sp>
        <p:nvSpPr>
          <p:cNvPr id="174" name="Isosceles Triangle 173"/>
          <p:cNvSpPr/>
          <p:nvPr/>
        </p:nvSpPr>
        <p:spPr>
          <a:xfrm>
            <a:off x="2544826" y="2934482"/>
            <a:ext cx="144500" cy="124568"/>
          </a:xfrm>
          <a:prstGeom prst="triangl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Clarke Light" panose="00000500000000000000" pitchFamily="50" charset="0"/>
              </a:rPr>
              <a:t>0</a:t>
            </a:r>
          </a:p>
        </p:txBody>
      </p:sp>
      <p:sp>
        <p:nvSpPr>
          <p:cNvPr id="175" name="Oval 174"/>
          <p:cNvSpPr/>
          <p:nvPr/>
        </p:nvSpPr>
        <p:spPr>
          <a:xfrm>
            <a:off x="3026215" y="3208448"/>
            <a:ext cx="141478" cy="14147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Clarke Light" panose="00000500000000000000" pitchFamily="50" charset="0"/>
              </a:rPr>
              <a:t>1</a:t>
            </a:r>
          </a:p>
        </p:txBody>
      </p:sp>
      <p:sp>
        <p:nvSpPr>
          <p:cNvPr id="176" name="Freeform 175"/>
          <p:cNvSpPr/>
          <p:nvPr/>
        </p:nvSpPr>
        <p:spPr>
          <a:xfrm>
            <a:off x="2620534" y="3081288"/>
            <a:ext cx="425450" cy="149225"/>
          </a:xfrm>
          <a:custGeom>
            <a:avLst/>
            <a:gdLst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450" h="149225">
                <a:moveTo>
                  <a:pt x="0" y="0"/>
                </a:moveTo>
                <a:cubicBezTo>
                  <a:pt x="19844" y="10319"/>
                  <a:pt x="39688" y="20638"/>
                  <a:pt x="73025" y="25400"/>
                </a:cubicBezTo>
                <a:lnTo>
                  <a:pt x="200025" y="28575"/>
                </a:lnTo>
                <a:lnTo>
                  <a:pt x="254000" y="107950"/>
                </a:lnTo>
                <a:lnTo>
                  <a:pt x="339725" y="104775"/>
                </a:lnTo>
                <a:lnTo>
                  <a:pt x="425450" y="149225"/>
                </a:lnTo>
              </a:path>
            </a:pathLst>
          </a:cu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463886" y="3309226"/>
            <a:ext cx="2422567" cy="433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/>
          <p:cNvSpPr txBox="1"/>
          <p:nvPr/>
        </p:nvSpPr>
        <p:spPr>
          <a:xfrm>
            <a:off x="2441211" y="327958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gency FB" panose="020B0503020202020204" pitchFamily="34" charset="0"/>
              </a:rPr>
              <a:t>ROUTE – 17-001[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Tyrant45</a:t>
            </a:r>
            <a:r>
              <a:rPr lang="en-US" sz="1200" dirty="0" smtClean="0">
                <a:latin typeface="Agency FB" panose="020B0503020202020204" pitchFamily="34" charset="0"/>
              </a:rPr>
              <a:t>]//</a:t>
            </a:r>
            <a:r>
              <a:rPr lang="en-US" sz="1200" dirty="0" smtClean="0">
                <a:solidFill>
                  <a:srgbClr val="92D050"/>
                </a:solidFill>
                <a:latin typeface="Agency FB" panose="020B0503020202020204" pitchFamily="34" charset="0"/>
              </a:rPr>
              <a:t>14.9 km</a:t>
            </a:r>
          </a:p>
          <a:p>
            <a:r>
              <a:rPr lang="en-US" sz="1200" dirty="0" smtClean="0">
                <a:latin typeface="Agency FB" panose="020B0503020202020204" pitchFamily="34" charset="0"/>
              </a:rPr>
              <a:t>Origin: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House C</a:t>
            </a:r>
            <a:r>
              <a:rPr lang="en-US" sz="1200" dirty="0">
                <a:latin typeface="Agency FB" panose="020B0503020202020204" pitchFamily="34" charset="0"/>
              </a:rPr>
              <a:t> </a:t>
            </a:r>
            <a:r>
              <a:rPr lang="en-US" sz="1200" dirty="0" err="1" smtClean="0">
                <a:latin typeface="Agency FB" panose="020B0503020202020204" pitchFamily="34" charset="0"/>
              </a:rPr>
              <a:t>Dest</a:t>
            </a:r>
            <a:r>
              <a:rPr lang="en-US" sz="1200" dirty="0" smtClean="0">
                <a:latin typeface="Agency FB" panose="020B0503020202020204" pitchFamily="34" charset="0"/>
              </a:rPr>
              <a:t>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Target 4 </a:t>
            </a:r>
            <a:r>
              <a:rPr lang="en-US" sz="1200" dirty="0" smtClean="0">
                <a:latin typeface="Agency FB" panose="020B0503020202020204" pitchFamily="34" charset="0"/>
              </a:rPr>
              <a:t>TOT: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11:25:00z</a:t>
            </a:r>
            <a:endParaRPr lang="en-US" sz="1200" dirty="0">
              <a:solidFill>
                <a:srgbClr val="FFC000"/>
              </a:solidFill>
              <a:latin typeface="Agency FB" panose="020B0503020202020204" pitchFamily="34" charset="0"/>
            </a:endParaRPr>
          </a:p>
        </p:txBody>
      </p:sp>
      <p:sp>
        <p:nvSpPr>
          <p:cNvPr id="179" name="Isosceles Triangle 178"/>
          <p:cNvSpPr/>
          <p:nvPr/>
        </p:nvSpPr>
        <p:spPr>
          <a:xfrm>
            <a:off x="2544826" y="3410989"/>
            <a:ext cx="144500" cy="124568"/>
          </a:xfrm>
          <a:prstGeom prst="triangl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Clarke Light" panose="00000500000000000000" pitchFamily="50" charset="0"/>
              </a:rPr>
              <a:t>0</a:t>
            </a:r>
          </a:p>
        </p:txBody>
      </p:sp>
      <p:sp>
        <p:nvSpPr>
          <p:cNvPr id="180" name="Oval 179"/>
          <p:cNvSpPr/>
          <p:nvPr/>
        </p:nvSpPr>
        <p:spPr>
          <a:xfrm>
            <a:off x="3026215" y="3684955"/>
            <a:ext cx="141478" cy="14147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Clarke Light" panose="00000500000000000000" pitchFamily="50" charset="0"/>
              </a:rPr>
              <a:t>1</a:t>
            </a:r>
          </a:p>
        </p:txBody>
      </p:sp>
      <p:sp>
        <p:nvSpPr>
          <p:cNvPr id="181" name="Freeform 180"/>
          <p:cNvSpPr/>
          <p:nvPr/>
        </p:nvSpPr>
        <p:spPr>
          <a:xfrm>
            <a:off x="2620534" y="3557795"/>
            <a:ext cx="425450" cy="149225"/>
          </a:xfrm>
          <a:custGeom>
            <a:avLst/>
            <a:gdLst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450" h="149225">
                <a:moveTo>
                  <a:pt x="0" y="0"/>
                </a:moveTo>
                <a:cubicBezTo>
                  <a:pt x="19844" y="10319"/>
                  <a:pt x="39688" y="20638"/>
                  <a:pt x="73025" y="25400"/>
                </a:cubicBezTo>
                <a:lnTo>
                  <a:pt x="200025" y="28575"/>
                </a:lnTo>
                <a:lnTo>
                  <a:pt x="254000" y="107950"/>
                </a:lnTo>
                <a:lnTo>
                  <a:pt x="339725" y="104775"/>
                </a:lnTo>
                <a:lnTo>
                  <a:pt x="425450" y="149225"/>
                </a:lnTo>
              </a:path>
            </a:pathLst>
          </a:cu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2463886" y="3776027"/>
            <a:ext cx="2422567" cy="433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/>
          <p:cNvSpPr txBox="1"/>
          <p:nvPr/>
        </p:nvSpPr>
        <p:spPr>
          <a:xfrm>
            <a:off x="2441211" y="3746387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gency FB" panose="020B0503020202020204" pitchFamily="34" charset="0"/>
              </a:rPr>
              <a:t>ROUTE – 17-001[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Tyrant45</a:t>
            </a:r>
            <a:r>
              <a:rPr lang="en-US" sz="1200" dirty="0" smtClean="0">
                <a:latin typeface="Agency FB" panose="020B0503020202020204" pitchFamily="34" charset="0"/>
              </a:rPr>
              <a:t>]//</a:t>
            </a:r>
            <a:r>
              <a:rPr lang="en-US" sz="1200" dirty="0" smtClean="0">
                <a:solidFill>
                  <a:srgbClr val="92D050"/>
                </a:solidFill>
                <a:latin typeface="Agency FB" panose="020B0503020202020204" pitchFamily="34" charset="0"/>
              </a:rPr>
              <a:t>14.9 km</a:t>
            </a:r>
          </a:p>
          <a:p>
            <a:r>
              <a:rPr lang="en-US" sz="1200" dirty="0" smtClean="0">
                <a:latin typeface="Agency FB" panose="020B0503020202020204" pitchFamily="34" charset="0"/>
              </a:rPr>
              <a:t>Origin: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House C</a:t>
            </a:r>
            <a:r>
              <a:rPr lang="en-US" sz="1200" dirty="0">
                <a:latin typeface="Agency FB" panose="020B0503020202020204" pitchFamily="34" charset="0"/>
              </a:rPr>
              <a:t> </a:t>
            </a:r>
            <a:r>
              <a:rPr lang="en-US" sz="1200" dirty="0" err="1" smtClean="0">
                <a:latin typeface="Agency FB" panose="020B0503020202020204" pitchFamily="34" charset="0"/>
              </a:rPr>
              <a:t>Dest</a:t>
            </a:r>
            <a:r>
              <a:rPr lang="en-US" sz="1200" dirty="0" smtClean="0">
                <a:latin typeface="Agency FB" panose="020B0503020202020204" pitchFamily="34" charset="0"/>
              </a:rPr>
              <a:t>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Target 4 </a:t>
            </a:r>
            <a:r>
              <a:rPr lang="en-US" sz="1200" dirty="0" smtClean="0">
                <a:latin typeface="Agency FB" panose="020B0503020202020204" pitchFamily="34" charset="0"/>
              </a:rPr>
              <a:t>TOT: </a:t>
            </a:r>
            <a:r>
              <a:rPr lang="en-US" sz="12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11:25:00z</a:t>
            </a:r>
            <a:endParaRPr lang="en-US" sz="1200" dirty="0">
              <a:solidFill>
                <a:srgbClr val="FFC000"/>
              </a:solidFill>
              <a:latin typeface="Agency FB" panose="020B0503020202020204" pitchFamily="34" charset="0"/>
            </a:endParaRPr>
          </a:p>
        </p:txBody>
      </p:sp>
      <p:sp>
        <p:nvSpPr>
          <p:cNvPr id="184" name="Isosceles Triangle 183"/>
          <p:cNvSpPr/>
          <p:nvPr/>
        </p:nvSpPr>
        <p:spPr>
          <a:xfrm>
            <a:off x="2544826" y="3877790"/>
            <a:ext cx="144500" cy="124568"/>
          </a:xfrm>
          <a:prstGeom prst="triangl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Clarke Light" panose="00000500000000000000" pitchFamily="50" charset="0"/>
              </a:rPr>
              <a:t>0</a:t>
            </a:r>
          </a:p>
        </p:txBody>
      </p:sp>
      <p:sp>
        <p:nvSpPr>
          <p:cNvPr id="185" name="Oval 184"/>
          <p:cNvSpPr/>
          <p:nvPr/>
        </p:nvSpPr>
        <p:spPr>
          <a:xfrm>
            <a:off x="3026215" y="4151756"/>
            <a:ext cx="141478" cy="14147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Clarke Light" panose="00000500000000000000" pitchFamily="50" charset="0"/>
              </a:rPr>
              <a:t>1</a:t>
            </a:r>
          </a:p>
        </p:txBody>
      </p:sp>
      <p:sp>
        <p:nvSpPr>
          <p:cNvPr id="186" name="Freeform 185"/>
          <p:cNvSpPr/>
          <p:nvPr/>
        </p:nvSpPr>
        <p:spPr>
          <a:xfrm>
            <a:off x="2620534" y="4024596"/>
            <a:ext cx="425450" cy="149225"/>
          </a:xfrm>
          <a:custGeom>
            <a:avLst/>
            <a:gdLst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  <a:gd name="connsiteX0" fmla="*/ 0 w 425450"/>
              <a:gd name="connsiteY0" fmla="*/ 0 h 149225"/>
              <a:gd name="connsiteX1" fmla="*/ 73025 w 425450"/>
              <a:gd name="connsiteY1" fmla="*/ 25400 h 149225"/>
              <a:gd name="connsiteX2" fmla="*/ 200025 w 425450"/>
              <a:gd name="connsiteY2" fmla="*/ 28575 h 149225"/>
              <a:gd name="connsiteX3" fmla="*/ 254000 w 425450"/>
              <a:gd name="connsiteY3" fmla="*/ 107950 h 149225"/>
              <a:gd name="connsiteX4" fmla="*/ 339725 w 425450"/>
              <a:gd name="connsiteY4" fmla="*/ 104775 h 149225"/>
              <a:gd name="connsiteX5" fmla="*/ 425450 w 425450"/>
              <a:gd name="connsiteY5" fmla="*/ 149225 h 14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450" h="149225">
                <a:moveTo>
                  <a:pt x="0" y="0"/>
                </a:moveTo>
                <a:cubicBezTo>
                  <a:pt x="19844" y="10319"/>
                  <a:pt x="39688" y="20638"/>
                  <a:pt x="73025" y="25400"/>
                </a:cubicBezTo>
                <a:lnTo>
                  <a:pt x="200025" y="28575"/>
                </a:lnTo>
                <a:lnTo>
                  <a:pt x="254000" y="107950"/>
                </a:lnTo>
                <a:lnTo>
                  <a:pt x="339725" y="104775"/>
                </a:lnTo>
                <a:lnTo>
                  <a:pt x="425450" y="149225"/>
                </a:lnTo>
              </a:path>
            </a:pathLst>
          </a:cu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7" name="Group 186"/>
          <p:cNvGrpSpPr/>
          <p:nvPr/>
        </p:nvGrpSpPr>
        <p:grpSpPr>
          <a:xfrm>
            <a:off x="8995465" y="885760"/>
            <a:ext cx="339362" cy="410880"/>
            <a:chOff x="4453467" y="1767225"/>
            <a:chExt cx="643466" cy="779071"/>
          </a:xfrm>
        </p:grpSpPr>
        <p:sp>
          <p:nvSpPr>
            <p:cNvPr id="188" name="Oval 187"/>
            <p:cNvSpPr/>
            <p:nvPr/>
          </p:nvSpPr>
          <p:spPr>
            <a:xfrm>
              <a:off x="4453467" y="1837267"/>
              <a:ext cx="643466" cy="6434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Isosceles Triangle 188"/>
            <p:cNvSpPr/>
            <p:nvPr/>
          </p:nvSpPr>
          <p:spPr>
            <a:xfrm>
              <a:off x="4604240" y="1767225"/>
              <a:ext cx="341920" cy="294758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4604240" y="2251538"/>
              <a:ext cx="341920" cy="294758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7"/>
          <a:srcRect l="53260"/>
          <a:stretch/>
        </p:blipFill>
        <p:spPr>
          <a:xfrm>
            <a:off x="9658350" y="2331801"/>
            <a:ext cx="2115312" cy="3706890"/>
          </a:xfrm>
          <a:prstGeom prst="rect">
            <a:avLst/>
          </a:prstGeom>
        </p:spPr>
      </p:pic>
      <p:sp>
        <p:nvSpPr>
          <p:cNvPr id="116" name="Rectangular Callout 115"/>
          <p:cNvSpPr/>
          <p:nvPr/>
        </p:nvSpPr>
        <p:spPr>
          <a:xfrm>
            <a:off x="9851046" y="386530"/>
            <a:ext cx="1385102" cy="561584"/>
          </a:xfrm>
          <a:prstGeom prst="wedgeRectCallout">
            <a:avLst>
              <a:gd name="adj1" fmla="val -141369"/>
              <a:gd name="adj2" fmla="val 64076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Sequence up/down through routes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9" name="Rectangular Callout 118"/>
          <p:cNvSpPr/>
          <p:nvPr/>
        </p:nvSpPr>
        <p:spPr>
          <a:xfrm>
            <a:off x="5197159" y="2864668"/>
            <a:ext cx="1385102" cy="561584"/>
          </a:xfrm>
          <a:prstGeom prst="wedgeRectCallout">
            <a:avLst>
              <a:gd name="adj1" fmla="val 66309"/>
              <a:gd name="adj2" fmla="val -17336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Up triangle - origin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0" name="Rectangular Callout 119"/>
          <p:cNvSpPr/>
          <p:nvPr/>
        </p:nvSpPr>
        <p:spPr>
          <a:xfrm>
            <a:off x="5084369" y="4166426"/>
            <a:ext cx="1385102" cy="561584"/>
          </a:xfrm>
          <a:prstGeom prst="wedgeRectCallout">
            <a:avLst>
              <a:gd name="adj1" fmla="val 70435"/>
              <a:gd name="adj2" fmla="val -71611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down triangle - endpoint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1" name="Rectangular Callout 120"/>
          <p:cNvSpPr/>
          <p:nvPr/>
        </p:nvSpPr>
        <p:spPr>
          <a:xfrm>
            <a:off x="5091036" y="3537624"/>
            <a:ext cx="1385102" cy="561584"/>
          </a:xfrm>
          <a:prstGeom prst="wedgeRectCallout">
            <a:avLst>
              <a:gd name="adj1" fmla="val 70435"/>
              <a:gd name="adj2" fmla="val -71611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Circle - </a:t>
            </a:r>
            <a:r>
              <a:rPr lang="en-US" sz="1100" dirty="0" err="1" smtClean="0">
                <a:solidFill>
                  <a:schemeClr val="tx1"/>
                </a:solidFill>
              </a:rPr>
              <a:t>turnpoint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2" name="Rectangular Callout 121"/>
          <p:cNvSpPr/>
          <p:nvPr/>
        </p:nvSpPr>
        <p:spPr>
          <a:xfrm>
            <a:off x="10003446" y="538930"/>
            <a:ext cx="1385102" cy="561584"/>
          </a:xfrm>
          <a:prstGeom prst="wedgeRectCallout">
            <a:avLst>
              <a:gd name="adj1" fmla="val -141369"/>
              <a:gd name="adj2" fmla="val 64076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Sequence up/down through routes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3" name="Rectangular Callout 122"/>
          <p:cNvSpPr/>
          <p:nvPr/>
        </p:nvSpPr>
        <p:spPr>
          <a:xfrm>
            <a:off x="11109325" y="4635310"/>
            <a:ext cx="1082675" cy="318980"/>
          </a:xfrm>
          <a:prstGeom prst="wedgeRectCallout">
            <a:avLst>
              <a:gd name="adj1" fmla="val -76876"/>
              <a:gd name="adj2" fmla="val -30597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err="1" smtClean="0">
                <a:solidFill>
                  <a:schemeClr val="tx1"/>
                </a:solidFill>
              </a:rPr>
              <a:t>Accomodates</a:t>
            </a:r>
            <a:r>
              <a:rPr lang="en-US" sz="600" dirty="0" smtClean="0">
                <a:solidFill>
                  <a:schemeClr val="tx1"/>
                </a:solidFill>
              </a:rPr>
              <a:t> detailed </a:t>
            </a:r>
            <a:r>
              <a:rPr lang="en-US" sz="600" dirty="0" err="1" smtClean="0">
                <a:solidFill>
                  <a:schemeClr val="tx1"/>
                </a:solidFill>
              </a:rPr>
              <a:t>subroutes</a:t>
            </a:r>
            <a:r>
              <a:rPr lang="en-US" sz="600" dirty="0" smtClean="0">
                <a:solidFill>
                  <a:schemeClr val="tx1"/>
                </a:solidFill>
              </a:rPr>
              <a:t> from </a:t>
            </a:r>
            <a:r>
              <a:rPr lang="en-US" sz="600" dirty="0" err="1" smtClean="0">
                <a:solidFill>
                  <a:schemeClr val="tx1"/>
                </a:solidFill>
              </a:rPr>
              <a:t>api</a:t>
            </a:r>
            <a:r>
              <a:rPr lang="en-US" sz="600" dirty="0" smtClean="0">
                <a:solidFill>
                  <a:schemeClr val="tx1"/>
                </a:solidFill>
              </a:rPr>
              <a:t> calls between user waypoints 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124" name="Rectangular Callout 123"/>
          <p:cNvSpPr/>
          <p:nvPr/>
        </p:nvSpPr>
        <p:spPr>
          <a:xfrm>
            <a:off x="11014074" y="2782237"/>
            <a:ext cx="1082675" cy="104354"/>
          </a:xfrm>
          <a:prstGeom prst="wedgeRectCallout">
            <a:avLst>
              <a:gd name="adj1" fmla="val -83474"/>
              <a:gd name="adj2" fmla="val -13612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User-defined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125" name="Rectangular Callout 124"/>
          <p:cNvSpPr/>
          <p:nvPr/>
        </p:nvSpPr>
        <p:spPr>
          <a:xfrm>
            <a:off x="11014074" y="2932467"/>
            <a:ext cx="1082675" cy="104354"/>
          </a:xfrm>
          <a:prstGeom prst="wedgeRectCallout">
            <a:avLst>
              <a:gd name="adj1" fmla="val -90512"/>
              <a:gd name="adj2" fmla="val 27461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err="1" smtClean="0">
                <a:solidFill>
                  <a:schemeClr val="tx1"/>
                </a:solidFill>
              </a:rPr>
              <a:t>waypointSerial</a:t>
            </a:r>
            <a:r>
              <a:rPr lang="en-US" sz="600" dirty="0" smtClean="0">
                <a:solidFill>
                  <a:schemeClr val="tx1"/>
                </a:solidFill>
              </a:rPr>
              <a:t> of start point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126" name="Rectangular Callout 125"/>
          <p:cNvSpPr/>
          <p:nvPr/>
        </p:nvSpPr>
        <p:spPr>
          <a:xfrm>
            <a:off x="11014074" y="3104094"/>
            <a:ext cx="1082675" cy="104354"/>
          </a:xfrm>
          <a:prstGeom prst="wedgeRectCallout">
            <a:avLst>
              <a:gd name="adj1" fmla="val -79075"/>
              <a:gd name="adj2" fmla="val 45717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err="1" smtClean="0">
                <a:solidFill>
                  <a:schemeClr val="tx1"/>
                </a:solidFill>
              </a:rPr>
              <a:t>waypointSerial</a:t>
            </a:r>
            <a:r>
              <a:rPr lang="en-US" sz="600" dirty="0" smtClean="0">
                <a:solidFill>
                  <a:schemeClr val="tx1"/>
                </a:solidFill>
              </a:rPr>
              <a:t> of end point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127" name="Rectangular Callout 126"/>
          <p:cNvSpPr/>
          <p:nvPr/>
        </p:nvSpPr>
        <p:spPr>
          <a:xfrm>
            <a:off x="10992189" y="3325223"/>
            <a:ext cx="1152187" cy="153726"/>
          </a:xfrm>
          <a:prstGeom prst="wedgeRectCallout">
            <a:avLst>
              <a:gd name="adj1" fmla="val -91892"/>
              <a:gd name="adj2" fmla="val -78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User entered time goal for start stop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128" name="Rectangular Callout 127"/>
          <p:cNvSpPr/>
          <p:nvPr/>
        </p:nvSpPr>
        <p:spPr>
          <a:xfrm>
            <a:off x="11139309" y="3557794"/>
            <a:ext cx="1152187" cy="214373"/>
          </a:xfrm>
          <a:prstGeom prst="wedgeRectCallout">
            <a:avLst>
              <a:gd name="adj1" fmla="val -63371"/>
              <a:gd name="adj2" fmla="val 8687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Determines if time goal is for start or end point</a:t>
            </a:r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9803421" y="3925287"/>
            <a:ext cx="102174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ular Callout 129"/>
          <p:cNvSpPr/>
          <p:nvPr/>
        </p:nvSpPr>
        <p:spPr>
          <a:xfrm>
            <a:off x="11131194" y="3818416"/>
            <a:ext cx="1130302" cy="163771"/>
          </a:xfrm>
          <a:prstGeom prst="wedgeRectCallout">
            <a:avLst>
              <a:gd name="adj1" fmla="val -69268"/>
              <a:gd name="adj2" fmla="val 123426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err="1" smtClean="0">
                <a:solidFill>
                  <a:schemeClr val="tx1"/>
                </a:solidFill>
              </a:rPr>
              <a:t>waypointSerial</a:t>
            </a:r>
            <a:r>
              <a:rPr lang="en-US" sz="600" dirty="0" smtClean="0">
                <a:solidFill>
                  <a:schemeClr val="tx1"/>
                </a:solidFill>
              </a:rPr>
              <a:t> of all points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131" name="Rectangular Callout 130"/>
          <p:cNvSpPr/>
          <p:nvPr/>
        </p:nvSpPr>
        <p:spPr>
          <a:xfrm>
            <a:off x="11085511" y="4099208"/>
            <a:ext cx="1130302" cy="472086"/>
          </a:xfrm>
          <a:prstGeom prst="wedgeRectCallout">
            <a:avLst>
              <a:gd name="adj1" fmla="val -71374"/>
              <a:gd name="adj2" fmla="val -3694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Nested Array of calculated data between each waypoint pair:</a:t>
            </a:r>
          </a:p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Heading, distance, leg time, passage time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132" name="Rectangular Callout 131"/>
          <p:cNvSpPr/>
          <p:nvPr/>
        </p:nvSpPr>
        <p:spPr>
          <a:xfrm>
            <a:off x="10887277" y="6082727"/>
            <a:ext cx="1130302" cy="239314"/>
          </a:xfrm>
          <a:prstGeom prst="wedgeRectCallout">
            <a:avLst>
              <a:gd name="adj1" fmla="val -66655"/>
              <a:gd name="adj2" fmla="val -672058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Drives the leg speed calculation 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5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25353" y="356987"/>
            <a:ext cx="3124913" cy="6184899"/>
            <a:chOff x="6271812" y="233464"/>
            <a:chExt cx="3124913" cy="6184899"/>
          </a:xfrm>
        </p:grpSpPr>
        <p:grpSp>
          <p:nvGrpSpPr>
            <p:cNvPr id="3" name="Group 2"/>
            <p:cNvGrpSpPr/>
            <p:nvPr/>
          </p:nvGrpSpPr>
          <p:grpSpPr>
            <a:xfrm>
              <a:off x="6271812" y="233464"/>
              <a:ext cx="3124913" cy="6184899"/>
              <a:chOff x="2839503" y="1"/>
              <a:chExt cx="3464995" cy="6857998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1" name="Rounded Rectangle 10"/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Rounded Rectangle 11"/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3" name="Rectangle 12"/>
                <p:cNvSpPr/>
                <p:nvPr userDrawn="1"/>
              </p:nvSpPr>
              <p:spPr>
                <a:xfrm>
                  <a:off x="3050294" y="482054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u="sng" dirty="0" smtClean="0">
                      <a:solidFill>
                        <a:prstClr val="white"/>
                      </a:solidFill>
                    </a:rPr>
                    <a:t>ANVIL</a:t>
                  </a:r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" name="Rounded Rectangle 13"/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0" name="Rectangle 9"/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6897244" y="5741835"/>
              <a:ext cx="254000" cy="241300"/>
            </a:xfrm>
            <a:prstGeom prst="rect">
              <a:avLst/>
            </a:prstGeom>
            <a:noFill/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8656546" y="5944567"/>
              <a:ext cx="186833" cy="1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headEnd type="triangle" w="med" len="med"/>
              <a:tailEnd type="none" w="med" len="med"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</p:cxnSp>
        <p:sp>
          <p:nvSpPr>
            <p:cNvPr id="6" name="Arc 5"/>
            <p:cNvSpPr/>
            <p:nvPr/>
          </p:nvSpPr>
          <p:spPr>
            <a:xfrm>
              <a:off x="8742067" y="5738209"/>
              <a:ext cx="206375" cy="206375"/>
            </a:xfrm>
            <a:prstGeom prst="arc">
              <a:avLst>
                <a:gd name="adj1" fmla="val 16200000"/>
                <a:gd name="adj2" fmla="val 5462488"/>
              </a:avLst>
            </a:prstGeom>
            <a:noFill/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Up Arrow 6"/>
            <p:cNvSpPr/>
            <p:nvPr/>
          </p:nvSpPr>
          <p:spPr>
            <a:xfrm>
              <a:off x="7721168" y="5741893"/>
              <a:ext cx="364346" cy="337394"/>
            </a:xfrm>
            <a:prstGeom prst="upArrow">
              <a:avLst>
                <a:gd name="adj1" fmla="val 81911"/>
                <a:gd name="adj2" fmla="val 38513"/>
              </a:avLst>
            </a:prstGeom>
            <a:noFill/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846324" y="5789940"/>
              <a:ext cx="254000" cy="2413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006" y="3406983"/>
            <a:ext cx="304826" cy="3048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7" r="27533"/>
          <a:stretch/>
        </p:blipFill>
        <p:spPr>
          <a:xfrm>
            <a:off x="2319289" y="1336942"/>
            <a:ext cx="2736619" cy="44131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69713" y="3678784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92D050"/>
                </a:solidFill>
                <a:latin typeface="Agency FB" panose="020B0503020202020204" pitchFamily="34" charset="0"/>
              </a:rPr>
              <a:t>ROOSTER </a:t>
            </a:r>
          </a:p>
          <a:p>
            <a:r>
              <a:rPr lang="en-US" sz="700" b="1" dirty="0" smtClean="0">
                <a:solidFill>
                  <a:srgbClr val="92D050"/>
                </a:solidFill>
                <a:latin typeface="Agency FB" panose="020B0503020202020204" pitchFamily="34" charset="0"/>
              </a:rPr>
              <a:t>440’A 88%</a:t>
            </a:r>
            <a:endParaRPr lang="en-US" sz="700" b="1" dirty="0">
              <a:solidFill>
                <a:srgbClr val="92D050"/>
              </a:solidFill>
              <a:latin typeface="Agency FB" panose="020B050302020202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447406" y="3676975"/>
            <a:ext cx="69668" cy="69668"/>
          </a:xfrm>
          <a:prstGeom prst="ellips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8" idx="0"/>
          </p:cNvCxnSpPr>
          <p:nvPr/>
        </p:nvCxnSpPr>
        <p:spPr>
          <a:xfrm flipV="1">
            <a:off x="3482240" y="3382950"/>
            <a:ext cx="92469" cy="29402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02969" y="2985894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b="1" dirty="0" smtClean="0">
                <a:solidFill>
                  <a:srgbClr val="92D050"/>
                </a:solidFill>
                <a:latin typeface="Agency FB" panose="020B0503020202020204" pitchFamily="34" charset="0"/>
              </a:rPr>
              <a:t>DEST: 22S 154 832</a:t>
            </a:r>
          </a:p>
          <a:p>
            <a:pPr algn="r"/>
            <a:r>
              <a:rPr lang="en-US" sz="700" b="1" dirty="0" smtClean="0">
                <a:solidFill>
                  <a:srgbClr val="92D050"/>
                </a:solidFill>
                <a:latin typeface="Agency FB" panose="020B0503020202020204" pitchFamily="34" charset="0"/>
              </a:rPr>
              <a:t>ETA: 17:15:22 </a:t>
            </a:r>
          </a:p>
        </p:txBody>
      </p:sp>
      <p:sp>
        <p:nvSpPr>
          <p:cNvPr id="21" name="Isosceles Triangle 20"/>
          <p:cNvSpPr/>
          <p:nvPr/>
        </p:nvSpPr>
        <p:spPr>
          <a:xfrm>
            <a:off x="3757306" y="3218986"/>
            <a:ext cx="78332" cy="67528"/>
          </a:xfrm>
          <a:prstGeom prst="triangl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e 21"/>
          <p:cNvSpPr/>
          <p:nvPr/>
        </p:nvSpPr>
        <p:spPr>
          <a:xfrm>
            <a:off x="3231253" y="3434907"/>
            <a:ext cx="553803" cy="553803"/>
          </a:xfrm>
          <a:prstGeom prst="pie">
            <a:avLst>
              <a:gd name="adj1" fmla="val 19447833"/>
              <a:gd name="adj2" fmla="val 763080"/>
            </a:avLst>
          </a:prstGeom>
          <a:solidFill>
            <a:srgbClr val="FFFF00">
              <a:alpha val="30000"/>
            </a:srgbClr>
          </a:solidFill>
          <a:ln w="31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Isosceles Triangle 22"/>
          <p:cNvSpPr/>
          <p:nvPr/>
        </p:nvSpPr>
        <p:spPr>
          <a:xfrm>
            <a:off x="3553001" y="3933373"/>
            <a:ext cx="78332" cy="67528"/>
          </a:xfrm>
          <a:prstGeom prst="triangl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3489558" y="3718678"/>
            <a:ext cx="102609" cy="257562"/>
          </a:xfrm>
          <a:prstGeom prst="line">
            <a:avLst/>
          </a:prstGeom>
          <a:ln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35752" y="4023440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b="1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RTH: LOC DELTA</a:t>
            </a:r>
          </a:p>
          <a:p>
            <a:pPr algn="r"/>
            <a:r>
              <a:rPr lang="en-US" sz="700" b="1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BINGO: 24%</a:t>
            </a:r>
          </a:p>
        </p:txBody>
      </p:sp>
      <p:sp>
        <p:nvSpPr>
          <p:cNvPr id="26" name="Isosceles Triangle 25"/>
          <p:cNvSpPr/>
          <p:nvPr/>
        </p:nvSpPr>
        <p:spPr>
          <a:xfrm>
            <a:off x="3540862" y="3346825"/>
            <a:ext cx="78332" cy="67528"/>
          </a:xfrm>
          <a:prstGeom prst="triangl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6" idx="5"/>
            <a:endCxn id="21" idx="2"/>
          </p:cNvCxnSpPr>
          <p:nvPr/>
        </p:nvCxnSpPr>
        <p:spPr>
          <a:xfrm flipV="1">
            <a:off x="3599611" y="3286514"/>
            <a:ext cx="157695" cy="9407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341187" y="968704"/>
            <a:ext cx="2704593" cy="5207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6" descr="Image result for sedan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6" t="35116" r="15626" b="35116"/>
          <a:stretch/>
        </p:blipFill>
        <p:spPr bwMode="auto">
          <a:xfrm>
            <a:off x="2741837" y="1116421"/>
            <a:ext cx="440957" cy="19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3225509" y="945346"/>
            <a:ext cx="174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gency FB" panose="020B0503020202020204" pitchFamily="34" charset="0"/>
              </a:rPr>
              <a:t>SEDAN – GEO PRISM/1999/BLUE</a:t>
            </a:r>
          </a:p>
          <a:p>
            <a:r>
              <a:rPr lang="en-US" sz="1200" dirty="0" smtClean="0">
                <a:latin typeface="Agency FB" panose="020B0503020202020204" pitchFamily="34" charset="0"/>
              </a:rPr>
              <a:t>13T </a:t>
            </a:r>
            <a:r>
              <a:rPr lang="en-US" sz="1200" dirty="0">
                <a:latin typeface="Agency FB" panose="020B0503020202020204" pitchFamily="34" charset="0"/>
              </a:rPr>
              <a:t>DF 5344 7124/7270’</a:t>
            </a:r>
            <a:endParaRPr lang="en-US" sz="1200" dirty="0">
              <a:latin typeface="Agency FB" panose="020B0503020202020204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367951" y="1032180"/>
            <a:ext cx="339362" cy="410880"/>
            <a:chOff x="4453467" y="1767225"/>
            <a:chExt cx="643466" cy="779071"/>
          </a:xfrm>
        </p:grpSpPr>
        <p:sp>
          <p:nvSpPr>
            <p:cNvPr id="32" name="Oval 31"/>
            <p:cNvSpPr/>
            <p:nvPr/>
          </p:nvSpPr>
          <p:spPr>
            <a:xfrm>
              <a:off x="4453467" y="1837267"/>
              <a:ext cx="643466" cy="6434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>
              <a:off x="4604240" y="1767225"/>
              <a:ext cx="341920" cy="294758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 rot="10800000">
              <a:off x="4604240" y="2251538"/>
              <a:ext cx="341920" cy="294758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2330761" y="4882752"/>
            <a:ext cx="2704593" cy="4098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718280" y="4850016"/>
            <a:ext cx="1401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gency FB" panose="020B0503020202020204" pitchFamily="34" charset="0"/>
              </a:rPr>
              <a:t>WP 17-001-02// Target 4</a:t>
            </a:r>
          </a:p>
          <a:p>
            <a:r>
              <a:rPr lang="en-US" sz="1200" dirty="0" smtClean="0">
                <a:latin typeface="Agency FB" panose="020B0503020202020204" pitchFamily="34" charset="0"/>
              </a:rPr>
              <a:t>13T </a:t>
            </a:r>
            <a:r>
              <a:rPr lang="en-US" sz="1200" dirty="0">
                <a:latin typeface="Agency FB" panose="020B0503020202020204" pitchFamily="34" charset="0"/>
              </a:rPr>
              <a:t>DF </a:t>
            </a:r>
            <a:r>
              <a:rPr lang="en-US" sz="1200" dirty="0" smtClean="0">
                <a:latin typeface="Agency FB" panose="020B0503020202020204" pitchFamily="34" charset="0"/>
              </a:rPr>
              <a:t>5344 7124/7270’</a:t>
            </a:r>
            <a:endParaRPr lang="en-US" sz="1200" dirty="0">
              <a:latin typeface="Agency FB" panose="020B0503020202020204" pitchFamily="34" charset="0"/>
            </a:endParaRPr>
          </a:p>
          <a:p>
            <a:endParaRPr lang="en-US" sz="1200" dirty="0" smtClean="0">
              <a:latin typeface="Agency FB" panose="020B0503020202020204" pitchFamily="34" charset="0"/>
            </a:endParaRPr>
          </a:p>
        </p:txBody>
      </p:sp>
      <p:sp>
        <p:nvSpPr>
          <p:cNvPr id="37" name="Isosceles Triangle 36"/>
          <p:cNvSpPr/>
          <p:nvPr/>
        </p:nvSpPr>
        <p:spPr>
          <a:xfrm rot="10800000">
            <a:off x="2359560" y="4941486"/>
            <a:ext cx="372672" cy="32126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Clarke Light" panose="00000500000000000000" pitchFamily="50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2366536" y="4875563"/>
            <a:ext cx="358720" cy="3587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larke Light" panose="00000500000000000000" pitchFamily="50" charset="0"/>
              </a:rPr>
              <a:t>2</a:t>
            </a:r>
            <a:endParaRPr lang="en-US" dirty="0">
              <a:solidFill>
                <a:schemeClr val="tx1"/>
              </a:solidFill>
              <a:latin typeface="Clarke Light" panose="00000500000000000000" pitchFamily="50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682126" y="4893269"/>
            <a:ext cx="339362" cy="410880"/>
            <a:chOff x="4453467" y="1767225"/>
            <a:chExt cx="643466" cy="779071"/>
          </a:xfrm>
        </p:grpSpPr>
        <p:sp>
          <p:nvSpPr>
            <p:cNvPr id="40" name="Oval 39"/>
            <p:cNvSpPr/>
            <p:nvPr/>
          </p:nvSpPr>
          <p:spPr>
            <a:xfrm>
              <a:off x="4453467" y="1837267"/>
              <a:ext cx="643466" cy="6434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/>
            <p:cNvSpPr/>
            <p:nvPr/>
          </p:nvSpPr>
          <p:spPr>
            <a:xfrm>
              <a:off x="4604240" y="1767225"/>
              <a:ext cx="341920" cy="294758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/>
            <p:cNvSpPr/>
            <p:nvPr/>
          </p:nvSpPr>
          <p:spPr>
            <a:xfrm rot="10800000">
              <a:off x="4604240" y="2251538"/>
              <a:ext cx="341920" cy="294758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ular Callout 42"/>
          <p:cNvSpPr/>
          <p:nvPr/>
        </p:nvSpPr>
        <p:spPr>
          <a:xfrm>
            <a:off x="428968" y="873922"/>
            <a:ext cx="1385102" cy="561584"/>
          </a:xfrm>
          <a:prstGeom prst="wedgeRectCallout">
            <a:avLst>
              <a:gd name="adj1" fmla="val 74561"/>
              <a:gd name="adj2" fmla="val 12063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Scroll up-down to cycle through on-screen models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4" name="Rectangular Callout 43"/>
          <p:cNvSpPr/>
          <p:nvPr/>
        </p:nvSpPr>
        <p:spPr>
          <a:xfrm>
            <a:off x="5628936" y="4660694"/>
            <a:ext cx="1385102" cy="561584"/>
          </a:xfrm>
          <a:prstGeom prst="wedgeRectCallout">
            <a:avLst>
              <a:gd name="adj1" fmla="val -85714"/>
              <a:gd name="adj2" fmla="val 31964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Scroll up-down to cycle through </a:t>
            </a:r>
            <a:r>
              <a:rPr lang="en-US" sz="1100" dirty="0" err="1" smtClean="0">
                <a:solidFill>
                  <a:schemeClr val="tx1"/>
                </a:solidFill>
              </a:rPr>
              <a:t>wpts,routes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193" y="2223435"/>
            <a:ext cx="914400" cy="9144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66" y="1180296"/>
            <a:ext cx="291958" cy="291958"/>
          </a:xfrm>
          <a:prstGeom prst="rect">
            <a:avLst/>
          </a:prstGeom>
        </p:spPr>
      </p:pic>
      <p:sp>
        <p:nvSpPr>
          <p:cNvPr id="48" name="Rectangular Callout 47"/>
          <p:cNvSpPr/>
          <p:nvPr/>
        </p:nvSpPr>
        <p:spPr>
          <a:xfrm>
            <a:off x="5525641" y="968704"/>
            <a:ext cx="1385102" cy="561584"/>
          </a:xfrm>
          <a:prstGeom prst="wedgeRectCallout">
            <a:avLst>
              <a:gd name="adj1" fmla="val -93232"/>
              <a:gd name="adj2" fmla="val 18847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Navigate to: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Activates </a:t>
            </a:r>
            <a:r>
              <a:rPr lang="en-US" sz="1100" dirty="0" err="1" smtClean="0">
                <a:solidFill>
                  <a:schemeClr val="tx1"/>
                </a:solidFill>
              </a:rPr>
              <a:t>wpt</a:t>
            </a:r>
            <a:r>
              <a:rPr lang="en-US" sz="1100" dirty="0" smtClean="0">
                <a:solidFill>
                  <a:schemeClr val="tx1"/>
                </a:solidFill>
              </a:rPr>
              <a:t>/route </a:t>
            </a:r>
            <a:r>
              <a:rPr lang="en-US" sz="1100" dirty="0" err="1" smtClean="0">
                <a:solidFill>
                  <a:schemeClr val="tx1"/>
                </a:solidFill>
              </a:rPr>
              <a:t>selction</a:t>
            </a:r>
            <a:r>
              <a:rPr lang="en-US" sz="1100" dirty="0" smtClean="0">
                <a:solidFill>
                  <a:schemeClr val="tx1"/>
                </a:solidFill>
              </a:rPr>
              <a:t> bar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476" y="232964"/>
            <a:ext cx="978924" cy="97892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067050"/>
            <a:ext cx="914400" cy="914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631" y="1144455"/>
            <a:ext cx="329494" cy="329494"/>
          </a:xfrm>
          <a:prstGeom prst="rect">
            <a:avLst/>
          </a:prstGeom>
        </p:spPr>
      </p:pic>
      <p:sp>
        <p:nvSpPr>
          <p:cNvPr id="53" name="Rectangular Callout 52"/>
          <p:cNvSpPr/>
          <p:nvPr/>
        </p:nvSpPr>
        <p:spPr>
          <a:xfrm>
            <a:off x="577288" y="1661851"/>
            <a:ext cx="1385102" cy="561584"/>
          </a:xfrm>
          <a:prstGeom prst="wedgeRectCallout">
            <a:avLst>
              <a:gd name="adj1" fmla="val 124074"/>
              <a:gd name="adj2" fmla="val -93095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Center map on model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334598" y="5323620"/>
            <a:ext cx="2704593" cy="4098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538" y="5341902"/>
            <a:ext cx="361454" cy="361454"/>
          </a:xfrm>
          <a:prstGeom prst="rect">
            <a:avLst/>
          </a:prstGeom>
        </p:spPr>
      </p:pic>
      <p:pic>
        <p:nvPicPr>
          <p:cNvPr id="58" name="Picture 12" descr="Image result for launch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71" y="5385504"/>
            <a:ext cx="264460" cy="26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ular Callout 58"/>
          <p:cNvSpPr/>
          <p:nvPr/>
        </p:nvSpPr>
        <p:spPr>
          <a:xfrm>
            <a:off x="4119626" y="6106658"/>
            <a:ext cx="1385102" cy="250995"/>
          </a:xfrm>
          <a:prstGeom prst="wedgeRectCallout">
            <a:avLst>
              <a:gd name="adj1" fmla="val -64258"/>
              <a:gd name="adj2" fmla="val -245191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Execute now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0" name="Rectangular Callout 59"/>
          <p:cNvSpPr/>
          <p:nvPr/>
        </p:nvSpPr>
        <p:spPr>
          <a:xfrm>
            <a:off x="5216908" y="5703356"/>
            <a:ext cx="1385102" cy="250995"/>
          </a:xfrm>
          <a:prstGeom prst="wedgeRectCallout">
            <a:avLst>
              <a:gd name="adj1" fmla="val -90665"/>
              <a:gd name="adj2" fmla="val -111611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Execute delay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433468" y="5323620"/>
            <a:ext cx="1012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 smtClean="0">
                <a:latin typeface="Agency FB" panose="020B0503020202020204" pitchFamily="34" charset="0"/>
              </a:rPr>
              <a:t>WYPT/ROUTE</a:t>
            </a:r>
          </a:p>
          <a:p>
            <a:pPr algn="ctr"/>
            <a:r>
              <a:rPr lang="en-US" sz="900" b="1" dirty="0" smtClean="0">
                <a:latin typeface="Agency FB" panose="020B0503020202020204" pitchFamily="34" charset="0"/>
              </a:rPr>
              <a:t>MODE</a:t>
            </a:r>
            <a:endParaRPr lang="en-US" sz="900" b="1" dirty="0">
              <a:latin typeface="Agency FB" panose="020B0503020202020204" pitchFamily="34" charset="0"/>
            </a:endParaRPr>
          </a:p>
        </p:txBody>
      </p:sp>
      <p:sp>
        <p:nvSpPr>
          <p:cNvPr id="62" name="Rectangular Callout 61"/>
          <p:cNvSpPr/>
          <p:nvPr/>
        </p:nvSpPr>
        <p:spPr>
          <a:xfrm>
            <a:off x="1190985" y="5954352"/>
            <a:ext cx="1734498" cy="314308"/>
          </a:xfrm>
          <a:prstGeom prst="wedgeRectCallout">
            <a:avLst>
              <a:gd name="adj1" fmla="val 41091"/>
              <a:gd name="adj2" fmla="val -154938"/>
            </a:avLst>
          </a:prstGeom>
          <a:solidFill>
            <a:srgbClr val="FFFF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Toggle waypoint/route list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99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 rot="16200000">
            <a:off x="1773429" y="-1195064"/>
            <a:ext cx="3124913" cy="6184899"/>
            <a:chOff x="6271812" y="233464"/>
            <a:chExt cx="3124913" cy="6184899"/>
          </a:xfrm>
        </p:grpSpPr>
        <p:grpSp>
          <p:nvGrpSpPr>
            <p:cNvPr id="26" name="Group 25"/>
            <p:cNvGrpSpPr/>
            <p:nvPr/>
          </p:nvGrpSpPr>
          <p:grpSpPr>
            <a:xfrm>
              <a:off x="6271812" y="233464"/>
              <a:ext cx="3124913" cy="6184899"/>
              <a:chOff x="2839503" y="1"/>
              <a:chExt cx="3464995" cy="6857998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29" name="Rounded Rectangle 28"/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31" name="Rectangle 30"/>
                <p:cNvSpPr/>
                <p:nvPr userDrawn="1"/>
              </p:nvSpPr>
              <p:spPr>
                <a:xfrm>
                  <a:off x="3050294" y="482054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u="sng" dirty="0" smtClean="0">
                      <a:solidFill>
                        <a:prstClr val="white"/>
                      </a:solidFill>
                    </a:rPr>
                    <a:t>ANVIL</a:t>
                  </a:r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6897244" y="5741835"/>
              <a:ext cx="254000" cy="241300"/>
            </a:xfrm>
            <a:prstGeom prst="rect">
              <a:avLst/>
            </a:prstGeom>
            <a:noFill/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 flipV="1">
              <a:off x="8656546" y="5944567"/>
              <a:ext cx="186833" cy="1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headEnd type="triangle" w="med" len="med"/>
              <a:tailEnd type="none" w="med" len="med"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</p:cxnSp>
        <p:sp>
          <p:nvSpPr>
            <p:cNvPr id="35" name="Arc 34"/>
            <p:cNvSpPr/>
            <p:nvPr/>
          </p:nvSpPr>
          <p:spPr>
            <a:xfrm>
              <a:off x="8742067" y="5738209"/>
              <a:ext cx="206375" cy="206375"/>
            </a:xfrm>
            <a:prstGeom prst="arc">
              <a:avLst>
                <a:gd name="adj1" fmla="val 16200000"/>
                <a:gd name="adj2" fmla="val 5462488"/>
              </a:avLst>
            </a:prstGeom>
            <a:noFill/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Up Arrow 35"/>
            <p:cNvSpPr/>
            <p:nvPr/>
          </p:nvSpPr>
          <p:spPr>
            <a:xfrm>
              <a:off x="7721168" y="5741893"/>
              <a:ext cx="364346" cy="337394"/>
            </a:xfrm>
            <a:prstGeom prst="upArrow">
              <a:avLst>
                <a:gd name="adj1" fmla="val 81911"/>
                <a:gd name="adj2" fmla="val 38513"/>
              </a:avLst>
            </a:prstGeom>
            <a:noFill/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846324" y="5789940"/>
              <a:ext cx="254000" cy="2413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303" y="-4426177"/>
            <a:ext cx="978924" cy="97892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207" y="-3435946"/>
            <a:ext cx="791697" cy="79169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00" y="-4401298"/>
            <a:ext cx="978924" cy="97892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342" y="-1628078"/>
            <a:ext cx="788286" cy="78828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260" y="-2618718"/>
            <a:ext cx="816140" cy="8161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8" b="1078"/>
          <a:stretch/>
        </p:blipFill>
        <p:spPr>
          <a:xfrm>
            <a:off x="846968" y="552783"/>
            <a:ext cx="4395335" cy="2717689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 rot="16200000">
            <a:off x="1736900" y="2004435"/>
            <a:ext cx="3124913" cy="6184899"/>
            <a:chOff x="6271812" y="233464"/>
            <a:chExt cx="3124913" cy="6184899"/>
          </a:xfrm>
        </p:grpSpPr>
        <p:grpSp>
          <p:nvGrpSpPr>
            <p:cNvPr id="53" name="Group 52"/>
            <p:cNvGrpSpPr/>
            <p:nvPr/>
          </p:nvGrpSpPr>
          <p:grpSpPr>
            <a:xfrm>
              <a:off x="6271812" y="233464"/>
              <a:ext cx="3124913" cy="6184899"/>
              <a:chOff x="2839503" y="1"/>
              <a:chExt cx="3464995" cy="6857998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61" name="Rounded Rectangle 60"/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Rounded Rectangle 61"/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63" name="Rectangle 62"/>
                <p:cNvSpPr/>
                <p:nvPr userDrawn="1"/>
              </p:nvSpPr>
              <p:spPr>
                <a:xfrm>
                  <a:off x="3050294" y="482054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u="sng" dirty="0" smtClean="0">
                      <a:solidFill>
                        <a:prstClr val="white"/>
                      </a:solidFill>
                    </a:rPr>
                    <a:t>ANVIL</a:t>
                  </a:r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60" name="Rectangle 59"/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97244" y="5741835"/>
              <a:ext cx="254000" cy="241300"/>
            </a:xfrm>
            <a:prstGeom prst="rect">
              <a:avLst/>
            </a:prstGeom>
            <a:noFill/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8656546" y="5944567"/>
              <a:ext cx="186833" cy="1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headEnd type="triangle" w="med" len="med"/>
              <a:tailEnd type="none" w="med" len="med"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</p:cxnSp>
        <p:sp>
          <p:nvSpPr>
            <p:cNvPr id="56" name="Arc 55"/>
            <p:cNvSpPr/>
            <p:nvPr/>
          </p:nvSpPr>
          <p:spPr>
            <a:xfrm>
              <a:off x="8742067" y="5738209"/>
              <a:ext cx="206375" cy="206375"/>
            </a:xfrm>
            <a:prstGeom prst="arc">
              <a:avLst>
                <a:gd name="adj1" fmla="val 16200000"/>
                <a:gd name="adj2" fmla="val 5462488"/>
              </a:avLst>
            </a:prstGeom>
            <a:noFill/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Up Arrow 56"/>
            <p:cNvSpPr/>
            <p:nvPr/>
          </p:nvSpPr>
          <p:spPr>
            <a:xfrm>
              <a:off x="7721168" y="5741893"/>
              <a:ext cx="364346" cy="337394"/>
            </a:xfrm>
            <a:prstGeom prst="upArrow">
              <a:avLst>
                <a:gd name="adj1" fmla="val 81911"/>
                <a:gd name="adj2" fmla="val 38513"/>
              </a:avLst>
            </a:prstGeom>
            <a:noFill/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846324" y="5789940"/>
              <a:ext cx="254000" cy="2413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8" r="29055" b="1078"/>
          <a:stretch/>
        </p:blipFill>
        <p:spPr>
          <a:xfrm>
            <a:off x="3043865" y="3730302"/>
            <a:ext cx="2174609" cy="2717689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8"/>
          <a:srcRect l="10633" t="25243" r="74524" b="14128"/>
          <a:stretch/>
        </p:blipFill>
        <p:spPr>
          <a:xfrm>
            <a:off x="675090" y="3752282"/>
            <a:ext cx="2361232" cy="27125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80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555</Words>
  <Application>Microsoft Office PowerPoint</Application>
  <PresentationFormat>Widescreen</PresentationFormat>
  <Paragraphs>137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Agency FB</vt:lpstr>
      <vt:lpstr>Arial</vt:lpstr>
      <vt:lpstr>Calibri</vt:lpstr>
      <vt:lpstr>Calibri Light</vt:lpstr>
      <vt:lpstr>Clarke Light</vt:lpstr>
      <vt:lpstr>Segoe UI</vt:lpstr>
      <vt:lpstr>Office Theme</vt:lpstr>
      <vt:lpstr>Sprint 3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3</dc:title>
  <dc:creator>Alan Clarke</dc:creator>
  <cp:lastModifiedBy>Alan Clarke</cp:lastModifiedBy>
  <cp:revision>7</cp:revision>
  <dcterms:created xsi:type="dcterms:W3CDTF">2018-02-26T17:32:51Z</dcterms:created>
  <dcterms:modified xsi:type="dcterms:W3CDTF">2018-02-26T22:27:26Z</dcterms:modified>
</cp:coreProperties>
</file>